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85" r:id="rId2"/>
  </p:sldMasterIdLst>
  <p:notesMasterIdLst>
    <p:notesMasterId r:id="rId52"/>
  </p:notesMasterIdLst>
  <p:handoutMasterIdLst>
    <p:handoutMasterId r:id="rId53"/>
  </p:handoutMasterIdLst>
  <p:sldIdLst>
    <p:sldId id="322" r:id="rId3"/>
    <p:sldId id="326" r:id="rId4"/>
    <p:sldId id="323" r:id="rId5"/>
    <p:sldId id="291" r:id="rId6"/>
    <p:sldId id="324" r:id="rId7"/>
    <p:sldId id="257" r:id="rId8"/>
    <p:sldId id="261" r:id="rId9"/>
    <p:sldId id="281" r:id="rId10"/>
    <p:sldId id="279" r:id="rId11"/>
    <p:sldId id="262" r:id="rId12"/>
    <p:sldId id="280" r:id="rId13"/>
    <p:sldId id="258" r:id="rId14"/>
    <p:sldId id="264" r:id="rId15"/>
    <p:sldId id="275" r:id="rId16"/>
    <p:sldId id="265" r:id="rId17"/>
    <p:sldId id="293" r:id="rId18"/>
    <p:sldId id="294" r:id="rId19"/>
    <p:sldId id="266" r:id="rId20"/>
    <p:sldId id="267" r:id="rId21"/>
    <p:sldId id="268" r:id="rId22"/>
    <p:sldId id="269" r:id="rId23"/>
    <p:sldId id="273" r:id="rId24"/>
    <p:sldId id="271" r:id="rId25"/>
    <p:sldId id="272" r:id="rId26"/>
    <p:sldId id="274" r:id="rId27"/>
    <p:sldId id="296" r:id="rId28"/>
    <p:sldId id="297" r:id="rId29"/>
    <p:sldId id="298" r:id="rId30"/>
    <p:sldId id="299" r:id="rId31"/>
    <p:sldId id="300" r:id="rId32"/>
    <p:sldId id="301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</p:sldIdLst>
  <p:sldSz cx="10287000" cy="6858000" type="35mm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d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9200"/>
    <a:srgbClr val="008000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8" autoAdjust="0"/>
    <p:restoredTop sz="94566" autoAdjust="0"/>
  </p:normalViewPr>
  <p:slideViewPr>
    <p:cSldViewPr>
      <p:cViewPr varScale="1">
        <p:scale>
          <a:sx n="98" d="100"/>
          <a:sy n="98" d="100"/>
        </p:scale>
        <p:origin x="1470" y="84"/>
      </p:cViewPr>
      <p:guideLst>
        <p:guide orient="horz" pos="2160"/>
        <p:guide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800" y="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45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800" y="9721451"/>
            <a:ext cx="3076364" cy="510776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r">
              <a:defRPr sz="1200"/>
            </a:lvl1pPr>
          </a:lstStyle>
          <a:p>
            <a:fld id="{DF901940-E5F3-42DB-99D3-3993E66D306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6016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800" y="1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9925" y="765175"/>
            <a:ext cx="575945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4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493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800" y="9720493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94" tIns="47446" rIns="94894" bIns="4744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B9CFE92-BD0D-4AD1-9099-33F8449FD0E4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43063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0421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36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9901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6994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600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1597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0127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387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901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239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172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3421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565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3042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5911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5625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5892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875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936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484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539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532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5600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8831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0023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6394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02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60169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869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5913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959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71115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50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28420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347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5597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https://www.youtube.com/watch?v=od_zF0HZWGM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9ED6A-7429-4A96-962C-5F2FDA244476}" type="slidenum">
              <a:rPr lang="en-AU" smtClean="0"/>
              <a:pPr>
                <a:defRPr/>
              </a:pPr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663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600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49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7681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4321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9CFE92-BD0D-4AD1-9099-33F8449FD0E4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42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9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86A56226-4868-40AE-8335-88BADB5FF7B3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E54F4F6D-FC15-47B6-8EC1-82C1ADD3F19E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00963" y="228600"/>
            <a:ext cx="2071688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0" y="228600"/>
            <a:ext cx="6062663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7A4298B1-BE91-4684-B3C4-3EE450043D09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0465" y="4956050"/>
            <a:ext cx="9105036" cy="916230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0516" y="5872280"/>
            <a:ext cx="9114986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384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879" y="985721"/>
            <a:ext cx="8933243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79" y="1749245"/>
            <a:ext cx="8933244" cy="442844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34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139" y="527605"/>
            <a:ext cx="7558898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224" y="1443835"/>
            <a:ext cx="7558898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631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616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833015"/>
            <a:ext cx="92583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3946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086" y="985720"/>
            <a:ext cx="9258300" cy="72281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086" y="1780720"/>
            <a:ext cx="4638414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086" y="2391540"/>
            <a:ext cx="4638414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1" y="1780720"/>
            <a:ext cx="4619887" cy="57163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391541"/>
            <a:ext cx="4619887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96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9819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714A7D13-DA09-415E-9530-06F75B16A7D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21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478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067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39"/>
            <a:ext cx="2314575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39"/>
            <a:ext cx="6772275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91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06904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4CC974D3-53CB-4D8C-AED3-12D75DCCF8C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5902" y="1295400"/>
            <a:ext cx="4067175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5478" y="1295400"/>
            <a:ext cx="4067175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165EF9DE-15CD-4A73-B4F7-23AC47FBEAC8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0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0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6050" y="1535113"/>
            <a:ext cx="4546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6050" y="2174875"/>
            <a:ext cx="4546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33F50FD5-7D52-42EB-BDC8-C9EC3CCC6D63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8B771898-7976-48C9-92A7-62935B5A0F83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0CF4429A-34CF-451D-9A05-8291582673BA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725" y="273054"/>
            <a:ext cx="5749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2224C666-DF94-4A66-B382-10253D31873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25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125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125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SIT172 Programming for Engineers (2005)	Lecture 4, Page </a:t>
            </a:r>
            <a:fld id="{0109776E-F618-4F2A-8C1B-A082FBC4323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7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152400"/>
            <a:ext cx="10287000" cy="7010400"/>
          </a:xfrm>
          <a:prstGeom prst="rect">
            <a:avLst/>
          </a:prstGeom>
          <a:noFill/>
        </p:spPr>
      </p:pic>
      <p:sp>
        <p:nvSpPr>
          <p:cNvPr id="8200" name="Rectangle 8"/>
          <p:cNvSpPr>
            <a:spLocks noChangeArrowheads="1"/>
          </p:cNvSpPr>
          <p:nvPr userDrawn="1"/>
        </p:nvSpPr>
        <p:spPr bwMode="auto">
          <a:xfrm>
            <a:off x="0" y="1143000"/>
            <a:ext cx="10287000" cy="525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/>
          </a:p>
        </p:txBody>
      </p:sp>
      <p:pic>
        <p:nvPicPr>
          <p:cNvPr id="8201" name="Picture 9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1002" y="2362204"/>
            <a:ext cx="733425" cy="733425"/>
          </a:xfrm>
          <a:prstGeom prst="rect">
            <a:avLst/>
          </a:prstGeom>
          <a:noFill/>
        </p:spPr>
      </p:pic>
      <p:pic>
        <p:nvPicPr>
          <p:cNvPr id="8202" name="Picture 10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77201" y="6505579"/>
            <a:ext cx="20193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5900" y="228600"/>
            <a:ext cx="82867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85900" y="1295400"/>
            <a:ext cx="82867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85902" y="6477000"/>
            <a:ext cx="6096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tabLst>
                <a:tab pos="5207000" algn="r"/>
              </a:tabLst>
              <a:defRPr sz="1400" b="1">
                <a:latin typeface="+mn-lt"/>
              </a:defRPr>
            </a:lvl1pPr>
          </a:lstStyle>
          <a:p>
            <a:r>
              <a:rPr lang="en-AU"/>
              <a:t>SIT172 Programming for Engineers (2005)	Lecture 4, Page </a:t>
            </a:r>
            <a:fld id="{AAC6B112-AE25-4431-9FD0-CFCB191A4CCE}" type="slidenum">
              <a:rPr lang="en-AU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00201"/>
            <a:ext cx="9258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0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3600" kern="1200" dirty="0">
          <a:solidFill>
            <a:srgbClr val="659200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6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9.m4a"/><Relationship Id="rId7" Type="http://schemas.openxmlformats.org/officeDocument/2006/relationships/image" Target="../media/image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5.xml"/><Relationship Id="rId4" Type="http://schemas.openxmlformats.org/officeDocument/2006/relationships/audio" Target="../media/media19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5.m4a"/><Relationship Id="rId7" Type="http://schemas.openxmlformats.org/officeDocument/2006/relationships/image" Target="../media/image10.jpe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5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7.pn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openxmlformats.org/officeDocument/2006/relationships/image" Target="../media/image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28.png"/><Relationship Id="rId5" Type="http://schemas.openxmlformats.org/officeDocument/2006/relationships/hyperlink" Target="Algorithm%20Al%20(song%20with%20lyrics).mkv" TargetMode="External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7.png"/><Relationship Id="rId2" Type="http://schemas.microsoft.com/office/2007/relationships/media" Target="../media/media5.m4a"/><Relationship Id="rId1" Type="http://schemas.openxmlformats.org/officeDocument/2006/relationships/video" Target="https://www.youtube.com/embed/6hfOvs8pY1k" TargetMode="External"/><Relationship Id="rId6" Type="http://schemas.openxmlformats.org/officeDocument/2006/relationships/image" Target="../media/image14.jpeg"/><Relationship Id="rId5" Type="http://schemas.openxmlformats.org/officeDocument/2006/relationships/hyperlink" Target="What's%20an%20algorithm_%20-%20David%20J.%20Malan.mkv" TargetMode="External"/><Relationship Id="rId4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10.m4a"/><Relationship Id="rId7" Type="http://schemas.openxmlformats.org/officeDocument/2006/relationships/image" Target="../media/image1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0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8335" y="1"/>
            <a:ext cx="5182820" cy="1068935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SIT105 - Critical Thinking and Problem Solving for IT</a:t>
            </a:r>
            <a:br>
              <a:rPr lang="en-US" sz="3200" dirty="0"/>
            </a:br>
            <a:r>
              <a:rPr lang="en-US" sz="3200" u="sng" dirty="0">
                <a:solidFill>
                  <a:srgbClr val="FFFF00"/>
                </a:solidFill>
              </a:rPr>
              <a:t>Class 06</a:t>
            </a:r>
            <a:endParaRPr lang="en-US" sz="3200" u="sng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5900" y="5334000"/>
            <a:ext cx="4967335" cy="61082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Dr. Frank Jiang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Frank.Jiang@deakin.edu.au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223911"/>
            <a:ext cx="483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FF00"/>
                </a:solidFill>
              </a:rPr>
              <a:t>Part 1 </a:t>
            </a:r>
            <a:r>
              <a:rPr lang="en-US" dirty="0">
                <a:solidFill>
                  <a:srgbClr val="FFFF00"/>
                </a:solidFill>
              </a:rPr>
              <a:t>- Steps in Algorithm Development</a:t>
            </a:r>
          </a:p>
          <a:p>
            <a:pPr>
              <a:buNone/>
            </a:pPr>
            <a:r>
              <a:rPr lang="en-US" b="1" dirty="0">
                <a:solidFill>
                  <a:srgbClr val="FFFF00"/>
                </a:solidFill>
              </a:rPr>
              <a:t>Part 2 </a:t>
            </a:r>
            <a:r>
              <a:rPr lang="en-US" dirty="0">
                <a:solidFill>
                  <a:srgbClr val="FFFF00"/>
                </a:solidFill>
              </a:rPr>
              <a:t>- </a:t>
            </a:r>
            <a:r>
              <a:rPr lang="en-GB" dirty="0">
                <a:solidFill>
                  <a:srgbClr val="FFFF00"/>
                </a:solidFill>
              </a:rPr>
              <a:t>Building Algorithms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CA84DD-2075-4C29-9E21-915257C6D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" y="1095486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Refinement of Algorithms</a:t>
            </a:r>
            <a:endParaRPr lang="en-AU" sz="4000" dirty="0"/>
          </a:p>
        </p:txBody>
      </p:sp>
      <p:sp>
        <p:nvSpPr>
          <p:cNvPr id="147459" name="Rectangle 3"/>
          <p:cNvSpPr>
            <a:spLocks noGrp="1" noChangeArrowheads="1"/>
          </p:cNvSpPr>
          <p:nvPr>
            <p:ph idx="1"/>
          </p:nvPr>
        </p:nvSpPr>
        <p:spPr>
          <a:xfrm>
            <a:off x="161925" y="1676400"/>
            <a:ext cx="8524875" cy="5066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659200"/>
                </a:solidFill>
              </a:rPr>
              <a:t>Identifying sub tasks!</a:t>
            </a:r>
            <a:endParaRPr lang="en-GB" sz="1400" dirty="0">
              <a:solidFill>
                <a:srgbClr val="659200"/>
              </a:solidFill>
            </a:endParaRPr>
          </a:p>
          <a:p>
            <a:r>
              <a:rPr lang="en-GB" sz="2400" dirty="0"/>
              <a:t>For example, main task:</a:t>
            </a:r>
          </a:p>
          <a:p>
            <a:r>
              <a:rPr lang="en-GB" sz="2400" dirty="0"/>
              <a:t> </a:t>
            </a:r>
            <a:r>
              <a:rPr lang="en-GB" sz="2400" b="1" u="sng" dirty="0"/>
              <a:t>withdrawing cash from an ATM</a:t>
            </a:r>
          </a:p>
          <a:p>
            <a:pPr>
              <a:buNone/>
            </a:pPr>
            <a:r>
              <a:rPr lang="en-GB" sz="1800" b="1" dirty="0"/>
              <a:t>	</a:t>
            </a:r>
          </a:p>
          <a:p>
            <a:pPr>
              <a:buNone/>
            </a:pPr>
            <a:r>
              <a:rPr lang="en-GB" sz="1800" b="1" dirty="0"/>
              <a:t>Sub tasks:   The ATM will	</a:t>
            </a:r>
          </a:p>
          <a:p>
            <a:pPr marL="1973263" indent="-457200">
              <a:buFont typeface="+mj-lt"/>
              <a:buAutoNum type="arabicPeriod"/>
            </a:pPr>
            <a:r>
              <a:rPr lang="en-GB" sz="1800" b="1" dirty="0"/>
              <a:t>	- machine waits for card</a:t>
            </a:r>
          </a:p>
          <a:p>
            <a:pPr marL="1520825" indent="90488">
              <a:buFont typeface="+mj-lt"/>
              <a:buAutoNum type="arabicPeriod"/>
              <a:tabLst>
                <a:tab pos="2598738" algn="l"/>
              </a:tabLst>
            </a:pPr>
            <a:r>
              <a:rPr lang="en-GB" sz="1800" b="1" dirty="0"/>
              <a:t>		- prompt for PIN and obtain PIN</a:t>
            </a:r>
          </a:p>
          <a:p>
            <a:pPr marL="1520825" indent="90488">
              <a:buFont typeface="+mj-lt"/>
              <a:buAutoNum type="arabicPeriod"/>
              <a:tabLst>
                <a:tab pos="2598738" algn="l"/>
              </a:tabLst>
            </a:pPr>
            <a:r>
              <a:rPr lang="en-GB" sz="1800" b="1" dirty="0"/>
              <a:t>		- check PIN using card information</a:t>
            </a:r>
          </a:p>
          <a:p>
            <a:pPr marL="1520825" indent="90488">
              <a:buFont typeface="+mj-lt"/>
              <a:buAutoNum type="arabicPeriod"/>
              <a:tabLst>
                <a:tab pos="2598738" algn="l"/>
              </a:tabLst>
            </a:pPr>
            <a:r>
              <a:rPr lang="en-GB" sz="1800" b="1" dirty="0"/>
              <a:t>		- if PIN incorrect, terminate and reject card</a:t>
            </a:r>
          </a:p>
          <a:p>
            <a:pPr marL="1520825" indent="90488">
              <a:buFont typeface="+mj-lt"/>
              <a:buAutoNum type="arabicPeriod"/>
              <a:tabLst>
                <a:tab pos="2598738" algn="l"/>
              </a:tabLst>
            </a:pPr>
            <a:r>
              <a:rPr lang="en-GB" sz="1800" b="1" dirty="0"/>
              <a:t>		- if PIN correct. proceed with the following</a:t>
            </a:r>
          </a:p>
          <a:p>
            <a:pPr marL="1520825" indent="90488">
              <a:buFont typeface="+mj-lt"/>
              <a:buAutoNum type="arabicPeriod"/>
              <a:tabLst>
                <a:tab pos="2598738" algn="l"/>
              </a:tabLst>
            </a:pPr>
            <a:r>
              <a:rPr lang="en-GB" sz="1800" b="1" dirty="0"/>
              <a:t>		- prompt for and obtain cash amount</a:t>
            </a:r>
          </a:p>
          <a:p>
            <a:pPr marL="1520825" indent="90488">
              <a:buFont typeface="+mj-lt"/>
              <a:buAutoNum type="arabicPeriod"/>
              <a:tabLst>
                <a:tab pos="2598738" algn="l"/>
              </a:tabLst>
            </a:pPr>
            <a:r>
              <a:rPr lang="en-GB" sz="1800" b="1" dirty="0"/>
              <a:t>		- prompt for and obtain account type</a:t>
            </a:r>
          </a:p>
          <a:p>
            <a:pPr marL="1520825" indent="90488">
              <a:buFont typeface="+mj-lt"/>
              <a:buAutoNum type="arabicPeriod"/>
              <a:tabLst>
                <a:tab pos="2598738" algn="l"/>
              </a:tabLst>
            </a:pPr>
            <a:r>
              <a:rPr lang="en-GB" sz="1800" b="1" dirty="0"/>
              <a:t>		- process transaction</a:t>
            </a:r>
          </a:p>
          <a:p>
            <a:pPr marL="1520825" indent="90488">
              <a:buFont typeface="+mj-lt"/>
              <a:buAutoNum type="arabicPeriod"/>
              <a:tabLst>
                <a:tab pos="2598738" algn="l"/>
              </a:tabLst>
            </a:pPr>
            <a:r>
              <a:rPr lang="en-GB" sz="1800" b="1" dirty="0"/>
              <a:t>		- eject card, cash and receipt</a:t>
            </a:r>
          </a:p>
        </p:txBody>
      </p:sp>
      <p:sp>
        <p:nvSpPr>
          <p:cNvPr id="2" name="Oval Callout 1"/>
          <p:cNvSpPr/>
          <p:nvPr/>
        </p:nvSpPr>
        <p:spPr>
          <a:xfrm>
            <a:off x="7505700" y="2057400"/>
            <a:ext cx="2514600" cy="228600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Can probably break this down into even smaller tasks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C6CE7F-C179-4974-811D-AE9F613EB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74238" y="1293875"/>
            <a:ext cx="8933243" cy="763525"/>
          </a:xfrm>
        </p:spPr>
        <p:txBody>
          <a:bodyPr/>
          <a:lstStyle/>
          <a:p>
            <a:r>
              <a:rPr lang="en-GB" sz="4000" dirty="0"/>
              <a:t>Refinement of Algorithms</a:t>
            </a:r>
            <a:endParaRPr lang="en-AU" sz="4000" dirty="0"/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>
          <a:xfrm>
            <a:off x="674238" y="2057400"/>
            <a:ext cx="8143875" cy="4525963"/>
          </a:xfrm>
        </p:spPr>
        <p:txBody>
          <a:bodyPr/>
          <a:lstStyle/>
          <a:p>
            <a:pPr>
              <a:buNone/>
            </a:pPr>
            <a:r>
              <a:rPr lang="en-GB" b="1" u="sng" dirty="0">
                <a:solidFill>
                  <a:srgbClr val="FF0000"/>
                </a:solidFill>
              </a:rPr>
              <a:t>Have a think!</a:t>
            </a:r>
          </a:p>
          <a:p>
            <a:pPr>
              <a:buNone/>
            </a:pPr>
            <a:r>
              <a:rPr lang="en-GB" dirty="0"/>
              <a:t>What are the sub-tasks for these examples?: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70C0"/>
                </a:solidFill>
              </a:rPr>
              <a:t>Riding a bicycle for at least 1 km consists of ...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70C0"/>
                </a:solidFill>
              </a:rPr>
              <a:t>Making a cup of coffee ...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70C0"/>
                </a:solidFill>
              </a:rPr>
              <a:t>Cooking rice …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Image result for bik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72" y="4224341"/>
            <a:ext cx="3844925" cy="235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41F925-BF34-42A1-AD6E-EBE692AD0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6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5" y="948979"/>
            <a:ext cx="8229600" cy="792162"/>
          </a:xfrm>
        </p:spPr>
        <p:txBody>
          <a:bodyPr/>
          <a:lstStyle/>
          <a:p>
            <a:r>
              <a:rPr lang="en-GB" sz="4000" dirty="0">
                <a:solidFill>
                  <a:srgbClr val="008000"/>
                </a:solidFill>
                <a:latin typeface="Arial Narrow" pitchFamily="34" charset="0"/>
              </a:rPr>
              <a:t>Steps in Program Development</a:t>
            </a:r>
            <a:endParaRPr lang="en-AU" sz="4000" dirty="0">
              <a:solidFill>
                <a:srgbClr val="008000"/>
              </a:solidFill>
              <a:latin typeface="Arial Narrow" pitchFamily="34" charset="0"/>
            </a:endParaRP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719262"/>
            <a:ext cx="8467725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Define the problem we are trying to solve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Outline the proposed solution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Develop an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Check that the algorithm is correct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Represent the algorithm in a programming 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Run the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Documentation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7124700" y="4800600"/>
            <a:ext cx="2514600" cy="1524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Look at these in more detail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A11FF6-6EC7-4577-83D9-665B6409E9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1430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Arial Narrow" pitchFamily="34" charset="0"/>
              </a:rPr>
              <a:t>Step 1.	Define the Problem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</p:nvPr>
        </p:nvSpPr>
        <p:spPr>
          <a:xfrm>
            <a:off x="431927" y="2057400"/>
            <a:ext cx="90297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b="1" dirty="0"/>
              <a:t>Defining the problem is:</a:t>
            </a:r>
          </a:p>
          <a:p>
            <a:r>
              <a:rPr lang="en-GB" dirty="0"/>
              <a:t>to </a:t>
            </a:r>
            <a:r>
              <a:rPr lang="en-GB" u="sng" dirty="0"/>
              <a:t>produce requirements</a:t>
            </a:r>
            <a:r>
              <a:rPr lang="en-GB" dirty="0"/>
              <a:t>  (obtained from client).</a:t>
            </a:r>
          </a:p>
          <a:p>
            <a:pPr lvl="1"/>
            <a:r>
              <a:rPr lang="en-GB" dirty="0"/>
              <a:t>What your program should do</a:t>
            </a:r>
          </a:p>
          <a:p>
            <a:r>
              <a:rPr lang="en-GB" dirty="0"/>
              <a:t>to </a:t>
            </a:r>
            <a:r>
              <a:rPr lang="en-GB" u="sng" dirty="0"/>
              <a:t>produce specifications </a:t>
            </a:r>
            <a:r>
              <a:rPr lang="en-GB" dirty="0"/>
              <a:t>based on those requirements (obtained from developer).</a:t>
            </a:r>
          </a:p>
          <a:p>
            <a:pPr lvl="1"/>
            <a:r>
              <a:rPr lang="en-GB" dirty="0"/>
              <a:t>How you plan to do it</a:t>
            </a:r>
          </a:p>
          <a:p>
            <a:r>
              <a:rPr lang="en-GB" b="1" i="1" dirty="0"/>
              <a:t>Difficult because </a:t>
            </a:r>
            <a:r>
              <a:rPr lang="en-GB" dirty="0"/>
              <a:t>:</a:t>
            </a:r>
          </a:p>
          <a:p>
            <a:pPr lvl="1"/>
            <a:r>
              <a:rPr lang="en-GB" sz="3200" dirty="0"/>
              <a:t>we might </a:t>
            </a:r>
            <a:r>
              <a:rPr lang="en-GB" sz="3200" u="sng" dirty="0">
                <a:ea typeface="+mn-ea"/>
                <a:cs typeface="+mn-cs"/>
              </a:rPr>
              <a:t>overlook</a:t>
            </a:r>
            <a:r>
              <a:rPr lang="en-GB" sz="3200" dirty="0"/>
              <a:t> some characteristics of the problem</a:t>
            </a:r>
          </a:p>
          <a:p>
            <a:pPr lvl="1"/>
            <a:r>
              <a:rPr lang="en-GB" sz="3200" dirty="0"/>
              <a:t>some requirements might be </a:t>
            </a:r>
            <a:r>
              <a:rPr lang="en-GB" sz="3200" u="sng" dirty="0">
                <a:ea typeface="+mn-ea"/>
                <a:cs typeface="+mn-cs"/>
              </a:rPr>
              <a:t>misinterpreted</a:t>
            </a:r>
            <a:r>
              <a:rPr lang="en-GB" sz="3200" dirty="0"/>
              <a:t>, </a:t>
            </a:r>
            <a:br>
              <a:rPr lang="en-GB" sz="3200" dirty="0"/>
            </a:br>
            <a:r>
              <a:rPr lang="en-GB" sz="3200" u="sng" dirty="0">
                <a:ea typeface="+mn-ea"/>
                <a:cs typeface="+mn-cs"/>
              </a:rPr>
              <a:t>vague</a:t>
            </a:r>
            <a:r>
              <a:rPr lang="en-GB" sz="3200" dirty="0"/>
              <a:t>, </a:t>
            </a:r>
            <a:r>
              <a:rPr lang="en-GB" sz="3200" u="sng" dirty="0">
                <a:ea typeface="+mn-ea"/>
                <a:cs typeface="+mn-cs"/>
              </a:rPr>
              <a:t>ambiguous</a:t>
            </a:r>
            <a:r>
              <a:rPr lang="en-GB" sz="3200" dirty="0"/>
              <a:t>, </a:t>
            </a:r>
            <a:r>
              <a:rPr lang="en-GB" sz="3200" u="sng" dirty="0">
                <a:ea typeface="+mn-ea"/>
                <a:cs typeface="+mn-cs"/>
              </a:rPr>
              <a:t>general</a:t>
            </a:r>
            <a:r>
              <a:rPr lang="en-GB" sz="3200" dirty="0"/>
              <a:t>, or </a:t>
            </a:r>
            <a:r>
              <a:rPr lang="en-GB" sz="3200" u="sng" dirty="0">
                <a:ea typeface="+mn-ea"/>
                <a:cs typeface="+mn-cs"/>
              </a:rPr>
              <a:t>conflict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41BF22-731D-49B9-B1FC-FA83FFDE0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5289" y="12652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Arial Narrow" pitchFamily="34" charset="0"/>
              </a:rPr>
              <a:t>Step 1.	Define the Problem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>
          <a:xfrm>
            <a:off x="1866900" y="2057400"/>
            <a:ext cx="851535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GB" dirty="0"/>
              <a:t>The specification will normally include/describe: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u="sng" dirty="0"/>
              <a:t>Input</a:t>
            </a:r>
            <a:r>
              <a:rPr lang="en-GB" dirty="0"/>
              <a:t> data that the program requires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u="sng" dirty="0"/>
              <a:t>Transformations/processing</a:t>
            </a:r>
            <a:r>
              <a:rPr lang="en-GB" dirty="0"/>
              <a:t> to be performed on this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u="sng" dirty="0"/>
              <a:t>Output</a:t>
            </a:r>
            <a:r>
              <a:rPr lang="en-GB" dirty="0"/>
              <a:t> data that the program must produce</a:t>
            </a:r>
          </a:p>
          <a:p>
            <a:pPr>
              <a:buNone/>
            </a:pPr>
            <a:r>
              <a:rPr lang="en-GB" dirty="0"/>
              <a:t>and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Input data to each sub-task of the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Transformations for each sub-task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Output data from each sub-task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71533" y="2438400"/>
            <a:ext cx="1143001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Needs?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9100" y="3238500"/>
            <a:ext cx="1295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What does it do?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4419600"/>
            <a:ext cx="1247869" cy="697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Produced?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57B73A-0FA4-4A8F-A249-C3C2706E7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1900" y="1280319"/>
            <a:ext cx="609600" cy="6096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578080-8BEA-47BD-AB4E-AF6C97F0E06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5289" y="446355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6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24" y="814679"/>
            <a:ext cx="8933243" cy="763525"/>
          </a:xfrm>
        </p:spPr>
        <p:txBody>
          <a:bodyPr/>
          <a:lstStyle/>
          <a:p>
            <a:r>
              <a:rPr lang="en-GB" sz="4000" dirty="0">
                <a:latin typeface="Arial Narrow" pitchFamily="34" charset="0"/>
              </a:rPr>
              <a:t>Step 2.	Outline the Solution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50531" name="Rectangle 3"/>
          <p:cNvSpPr>
            <a:spLocks noGrp="1" noChangeArrowheads="1"/>
          </p:cNvSpPr>
          <p:nvPr>
            <p:ph idx="1"/>
          </p:nvPr>
        </p:nvSpPr>
        <p:spPr>
          <a:xfrm>
            <a:off x="1790700" y="1692274"/>
            <a:ext cx="7905750" cy="4221163"/>
          </a:xfrm>
        </p:spPr>
        <p:txBody>
          <a:bodyPr/>
          <a:lstStyle/>
          <a:p>
            <a:pPr>
              <a:buNone/>
            </a:pPr>
            <a:r>
              <a:rPr lang="en-GB" dirty="0"/>
              <a:t>This is an </a:t>
            </a:r>
            <a:r>
              <a:rPr lang="en-GB" b="1" u="sng" dirty="0"/>
              <a:t>early draft</a:t>
            </a:r>
            <a:r>
              <a:rPr lang="en-GB" b="1" dirty="0"/>
              <a:t> </a:t>
            </a:r>
            <a:r>
              <a:rPr lang="en-GB" dirty="0"/>
              <a:t>of the solution.</a:t>
            </a:r>
          </a:p>
          <a:p>
            <a:endParaRPr lang="en-GB" sz="1600" dirty="0"/>
          </a:p>
          <a:p>
            <a:pPr>
              <a:buNone/>
            </a:pPr>
            <a:r>
              <a:rPr lang="en-GB" u="sng" dirty="0"/>
              <a:t>It consists of:</a:t>
            </a:r>
          </a:p>
          <a:p>
            <a:r>
              <a:rPr lang="en-GB" dirty="0"/>
              <a:t>tasks, subtasks</a:t>
            </a:r>
          </a:p>
          <a:p>
            <a:r>
              <a:rPr lang="en-GB" dirty="0"/>
              <a:t>data descriptions</a:t>
            </a:r>
          </a:p>
          <a:p>
            <a:r>
              <a:rPr lang="en-GB" dirty="0"/>
              <a:t>mainline logic (the main tasks in reasonable order)</a:t>
            </a:r>
          </a:p>
          <a:p>
            <a:r>
              <a:rPr lang="en-GB" dirty="0"/>
              <a:t>diagrams (UML, ER, DFD, hierarchy charts, ...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 dirty="0"/>
              <a:t>Page </a:t>
            </a:r>
            <a:fld id="{E14EBE8A-322D-416F-8548-C437B9B561E9}" type="slidenum">
              <a:rPr lang="en-AU" smtClean="0"/>
              <a:pPr>
                <a:defRPr/>
              </a:pPr>
              <a:t>15</a:t>
            </a:fld>
            <a:endParaRPr lang="en-AU" dirty="0"/>
          </a:p>
        </p:txBody>
      </p:sp>
      <p:sp>
        <p:nvSpPr>
          <p:cNvPr id="2" name="Rounded Rectangular Callout 1"/>
          <p:cNvSpPr/>
          <p:nvPr/>
        </p:nvSpPr>
        <p:spPr>
          <a:xfrm>
            <a:off x="7296150" y="2408237"/>
            <a:ext cx="2781300" cy="990600"/>
          </a:xfrm>
          <a:prstGeom prst="wedgeRoundRectCallout">
            <a:avLst>
              <a:gd name="adj1" fmla="val -122470"/>
              <a:gd name="adj2" fmla="val 2777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E.g. this task is to display a login screen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38124" y="5603600"/>
            <a:ext cx="3686175" cy="990600"/>
          </a:xfrm>
          <a:prstGeom prst="wedgeRoundRectCallout">
            <a:avLst>
              <a:gd name="adj1" fmla="val -13168"/>
              <a:gd name="adj2" fmla="val -19066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E.g. high level instructions or statements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829300" y="5105400"/>
            <a:ext cx="4267200" cy="1616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Unified modelling language</a:t>
            </a:r>
          </a:p>
          <a:p>
            <a:pPr algn="ctr"/>
            <a:r>
              <a:rPr lang="en-AU" dirty="0"/>
              <a:t>Entity relationship diagrams</a:t>
            </a:r>
          </a:p>
          <a:p>
            <a:pPr algn="ctr"/>
            <a:r>
              <a:rPr lang="en-AU" dirty="0"/>
              <a:t>Data flow diagrams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5D374A-8287-45C8-A9A5-47E9746F0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143000"/>
            <a:ext cx="3276600" cy="917418"/>
          </a:xfrm>
        </p:spPr>
        <p:txBody>
          <a:bodyPr/>
          <a:lstStyle/>
          <a:p>
            <a:r>
              <a:rPr lang="en-AU" dirty="0"/>
              <a:t>Diagrams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1500" y="1001544"/>
            <a:ext cx="514350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AU" dirty="0">
                <a:solidFill>
                  <a:srgbClr val="666666"/>
                </a:solidFill>
                <a:latin typeface="OpenSans"/>
              </a:rPr>
              <a:t>UML is a way of visualizing a software program using a collection of diagrams.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2402365"/>
            <a:ext cx="5313236" cy="44194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6A4209-663D-444F-A7E8-BCD432F31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22696" y="2824264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B20C83-D49C-4D87-A803-F1A763B281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01100" y="4587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8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19200"/>
            <a:ext cx="4471092" cy="917418"/>
          </a:xfrm>
        </p:spPr>
        <p:txBody>
          <a:bodyPr/>
          <a:lstStyle/>
          <a:p>
            <a:r>
              <a:rPr lang="en-AU" dirty="0"/>
              <a:t>Diagrams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0900" y="2663228"/>
            <a:ext cx="2895600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>
                <a:solidFill>
                  <a:srgbClr val="666666"/>
                </a:solidFill>
                <a:latin typeface="OpenSans"/>
              </a:rPr>
              <a:t>A Data Flow Diagram (DFD) is a graphical representation of the "flow" of data through an information system, modelling its process aspects.</a:t>
            </a:r>
          </a:p>
        </p:txBody>
      </p:sp>
      <p:pic>
        <p:nvPicPr>
          <p:cNvPr id="1026" name="Picture 2" descr="https://d1dlalugb0z2hd.cloudfront.net/lz/tutorials/dfd_screenshots/20150824/34-completed-df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74" y="2231055"/>
            <a:ext cx="6423189" cy="363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1C6205-533F-4C1A-A83C-D61247C24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76900" y="18318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59737" y="1022303"/>
            <a:ext cx="8229600" cy="868362"/>
          </a:xfrm>
        </p:spPr>
        <p:txBody>
          <a:bodyPr/>
          <a:lstStyle/>
          <a:p>
            <a:r>
              <a:rPr lang="en-GB" sz="4000" dirty="0">
                <a:latin typeface="Arial Narrow" pitchFamily="34" charset="0"/>
              </a:rPr>
              <a:t>Step 3.	Develop an Algorithm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>
          <a:xfrm>
            <a:off x="723900" y="1905000"/>
            <a:ext cx="8658225" cy="4800600"/>
          </a:xfrm>
        </p:spPr>
        <p:txBody>
          <a:bodyPr/>
          <a:lstStyle/>
          <a:p>
            <a:pPr>
              <a:buNone/>
            </a:pPr>
            <a:r>
              <a:rPr lang="en-GB" dirty="0"/>
              <a:t>Produce an algorithm from Step 2 (Solution Outline)</a:t>
            </a:r>
          </a:p>
          <a:p>
            <a:pPr>
              <a:buNone/>
            </a:pPr>
            <a:r>
              <a:rPr lang="en-GB" dirty="0"/>
              <a:t>consisting of very specific instructions.</a:t>
            </a:r>
          </a:p>
          <a:p>
            <a:pPr>
              <a:buNone/>
            </a:pPr>
            <a:endParaRPr lang="en-GB" sz="1600" dirty="0"/>
          </a:p>
          <a:p>
            <a:pPr>
              <a:buNone/>
            </a:pPr>
            <a:r>
              <a:rPr lang="en-GB" b="1" u="sng" dirty="0"/>
              <a:t>E.g., some specific instructions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GB" sz="2400" dirty="0">
                <a:solidFill>
                  <a:schemeClr val="tx1"/>
                </a:solidFill>
              </a:rPr>
              <a:t>	</a:t>
            </a: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PRINT "enter age"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GB" sz="2400" dirty="0">
                <a:solidFill>
                  <a:schemeClr val="tx1"/>
                </a:solidFill>
              </a:rPr>
              <a:t>	READ age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GB" sz="2400" dirty="0">
                <a:solidFill>
                  <a:schemeClr val="tx1"/>
                </a:solidFill>
              </a:rPr>
              <a:t>	IF (age &gt; 12) and (age &lt; 20) THEN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GB" sz="2400" dirty="0">
                <a:solidFill>
                  <a:schemeClr val="tx1"/>
                </a:solidFill>
              </a:rPr>
              <a:t>			PRINT "you are a teenager"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GB" sz="2400" dirty="0">
                <a:solidFill>
                  <a:schemeClr val="tx1"/>
                </a:solidFill>
              </a:rPr>
              <a:t>	ELSE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GB" sz="2400" dirty="0">
                <a:solidFill>
                  <a:schemeClr val="tx1"/>
                </a:solidFill>
              </a:rPr>
              <a:t>			PRINT "you are not a teenager"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GB" sz="2400" dirty="0">
                <a:solidFill>
                  <a:schemeClr val="tx1"/>
                </a:solidFill>
              </a:rPr>
              <a:t>	END-IF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8341A5-2F4B-43F3-8DA9-3623A6291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1018150"/>
            <a:ext cx="8553450" cy="795337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rial Narrow" pitchFamily="34" charset="0"/>
              </a:rPr>
              <a:t>Step 4.	Check that the Algorithm is Correct</a:t>
            </a:r>
            <a:endParaRPr lang="en-AU" sz="3200" dirty="0">
              <a:latin typeface="Arial Narrow" pitchFamily="34" charset="0"/>
            </a:endParaRPr>
          </a:p>
        </p:txBody>
      </p:sp>
      <p:sp>
        <p:nvSpPr>
          <p:cNvPr id="152579" name="Rectangle 3"/>
          <p:cNvSpPr>
            <a:spLocks noGrp="1" noChangeArrowheads="1"/>
          </p:cNvSpPr>
          <p:nvPr>
            <p:ph idx="1"/>
          </p:nvPr>
        </p:nvSpPr>
        <p:spPr>
          <a:xfrm>
            <a:off x="1281064" y="1981200"/>
            <a:ext cx="8801101" cy="50292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dirty="0"/>
              <a:t>Usually called a </a:t>
            </a:r>
            <a:r>
              <a:rPr lang="en-GB" b="1" u="sng" dirty="0"/>
              <a:t>desk check</a:t>
            </a:r>
            <a:r>
              <a:rPr lang="en-GB" dirty="0"/>
              <a:t>.</a:t>
            </a:r>
          </a:p>
          <a:p>
            <a:pPr>
              <a:buNone/>
            </a:pPr>
            <a:r>
              <a:rPr lang="en-GB" dirty="0"/>
              <a:t>Use pencil and paper.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Choose a set of </a:t>
            </a:r>
            <a:r>
              <a:rPr lang="en-GB" sz="2800" b="1" u="sng" dirty="0"/>
              <a:t>test data</a:t>
            </a:r>
            <a:br>
              <a:rPr lang="en-GB" sz="2800" b="1" u="sng" dirty="0"/>
            </a:br>
            <a:endParaRPr lang="en-GB" sz="2800" b="1" u="sng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Write down all </a:t>
            </a:r>
            <a:r>
              <a:rPr lang="en-GB" sz="2800" b="1" u="sng" dirty="0"/>
              <a:t>expected results</a:t>
            </a:r>
            <a:r>
              <a:rPr lang="en-GB" sz="2800" dirty="0"/>
              <a:t>, independent of the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Using the algorithm, obtain </a:t>
            </a:r>
            <a:r>
              <a:rPr lang="en-GB" sz="2800" b="1" u="sng" dirty="0"/>
              <a:t>actual results</a:t>
            </a:r>
            <a:r>
              <a:rPr lang="en-GB" sz="2800" dirty="0"/>
              <a:t> by evaluating each statement in detail, one statement at a time</a:t>
            </a:r>
          </a:p>
          <a:p>
            <a:pPr marL="971550" lvl="1" indent="-514350"/>
            <a:r>
              <a:rPr lang="en-GB" i="1" dirty="0"/>
              <a:t>record all changes to variables</a:t>
            </a:r>
          </a:p>
          <a:p>
            <a:pPr marL="971550" lvl="1" indent="-514350"/>
            <a:r>
              <a:rPr lang="en-GB" i="1" dirty="0"/>
              <a:t>record all outputs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b="1" u="sng" dirty="0"/>
              <a:t>Compare</a:t>
            </a:r>
            <a:r>
              <a:rPr lang="en-GB" sz="2800" dirty="0"/>
              <a:t> actual results from </a:t>
            </a:r>
            <a:r>
              <a:rPr lang="en-GB" sz="2800" b="1" dirty="0"/>
              <a:t>3</a:t>
            </a:r>
            <a:r>
              <a:rPr lang="en-GB" sz="2800" dirty="0"/>
              <a:t> to the expected results from </a:t>
            </a:r>
            <a:r>
              <a:rPr lang="en-GB" sz="2800" b="1" dirty="0"/>
              <a:t>2</a:t>
            </a:r>
            <a:endParaRPr lang="en-US" sz="2800" b="1" dirty="0"/>
          </a:p>
        </p:txBody>
      </p:sp>
      <p:sp>
        <p:nvSpPr>
          <p:cNvPr id="2" name="Rounded Rectangular Callout 1"/>
          <p:cNvSpPr/>
          <p:nvPr/>
        </p:nvSpPr>
        <p:spPr>
          <a:xfrm>
            <a:off x="6717671" y="1645775"/>
            <a:ext cx="3429000" cy="1524000"/>
          </a:xfrm>
          <a:prstGeom prst="wedgeRoundRectCallout">
            <a:avLst>
              <a:gd name="adj1" fmla="val -84956"/>
              <a:gd name="adj2" fmla="val -24232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Go line-by-line and test the outputs to see if it matches what is expected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3758" y="2819400"/>
            <a:ext cx="1257299" cy="1143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000" dirty="0"/>
              <a:t>Valid and invalid test data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798A12-0CB3-475E-BDE9-3ACC7A9B4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726" y="-17206"/>
            <a:ext cx="6562725" cy="1864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2181550"/>
            <a:ext cx="10172700" cy="3012381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3A5758-A177-4CB8-9A6D-85A009885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033463"/>
            <a:ext cx="8229600" cy="719137"/>
          </a:xfrm>
        </p:spPr>
        <p:txBody>
          <a:bodyPr/>
          <a:lstStyle/>
          <a:p>
            <a:r>
              <a:rPr lang="en-GB" sz="4000" dirty="0">
                <a:latin typeface="Arial Narrow" pitchFamily="34" charset="0"/>
              </a:rPr>
              <a:t>Step 5.	Convert the Algorithm to Code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53603" name="Rectangle 3"/>
          <p:cNvSpPr>
            <a:spLocks noGrp="1" noChangeArrowheads="1"/>
          </p:cNvSpPr>
          <p:nvPr>
            <p:ph idx="1"/>
          </p:nvPr>
        </p:nvSpPr>
        <p:spPr>
          <a:xfrm>
            <a:off x="800100" y="1752600"/>
            <a:ext cx="8467725" cy="4953000"/>
          </a:xfrm>
        </p:spPr>
        <p:txBody>
          <a:bodyPr/>
          <a:lstStyle/>
          <a:p>
            <a:r>
              <a:rPr lang="en-GB" dirty="0"/>
              <a:t>If the algorithm is correct, write the algorithm in the language of choice (C in the example below).</a:t>
            </a:r>
          </a:p>
          <a:p>
            <a:r>
              <a:rPr lang="en-GB" dirty="0"/>
              <a:t>Usually, each statement of the algorithm translates to a single statement of the chosen language.</a:t>
            </a:r>
            <a:br>
              <a:rPr lang="en-GB" dirty="0"/>
            </a:br>
            <a:endParaRPr lang="en-GB" dirty="0"/>
          </a:p>
          <a:p>
            <a:pPr lvl="2">
              <a:buNone/>
            </a:pPr>
            <a:r>
              <a:rPr lang="en-GB" dirty="0"/>
              <a:t>	</a:t>
            </a:r>
            <a:r>
              <a:rPr lang="en-GB" dirty="0" err="1">
                <a:solidFill>
                  <a:srgbClr val="659200"/>
                </a:solidFill>
              </a:rPr>
              <a:t>printf</a:t>
            </a:r>
            <a:r>
              <a:rPr lang="en-GB" dirty="0">
                <a:solidFill>
                  <a:srgbClr val="659200"/>
                </a:solidFill>
              </a:rPr>
              <a:t>("enter age");</a:t>
            </a:r>
          </a:p>
          <a:p>
            <a:pPr lvl="2">
              <a:buNone/>
            </a:pPr>
            <a:r>
              <a:rPr lang="en-GB" dirty="0">
                <a:solidFill>
                  <a:srgbClr val="659200"/>
                </a:solidFill>
              </a:rPr>
              <a:t>	</a:t>
            </a:r>
            <a:r>
              <a:rPr lang="en-GB" dirty="0" err="1">
                <a:solidFill>
                  <a:srgbClr val="659200"/>
                </a:solidFill>
              </a:rPr>
              <a:t>scanf</a:t>
            </a:r>
            <a:r>
              <a:rPr lang="en-GB" dirty="0">
                <a:solidFill>
                  <a:srgbClr val="659200"/>
                </a:solidFill>
              </a:rPr>
              <a:t>("%</a:t>
            </a:r>
            <a:r>
              <a:rPr lang="en-GB" dirty="0" err="1">
                <a:solidFill>
                  <a:srgbClr val="659200"/>
                </a:solidFill>
              </a:rPr>
              <a:t>i</a:t>
            </a:r>
            <a:r>
              <a:rPr lang="en-GB" dirty="0">
                <a:solidFill>
                  <a:srgbClr val="659200"/>
                </a:solidFill>
              </a:rPr>
              <a:t>", &amp;age);</a:t>
            </a:r>
          </a:p>
          <a:p>
            <a:pPr lvl="2">
              <a:buNone/>
            </a:pPr>
            <a:r>
              <a:rPr lang="en-GB" dirty="0">
                <a:solidFill>
                  <a:srgbClr val="659200"/>
                </a:solidFill>
              </a:rPr>
              <a:t>	if(age &gt; 12 &amp;&amp; age &lt; 20)</a:t>
            </a:r>
          </a:p>
          <a:p>
            <a:pPr lvl="2">
              <a:buNone/>
            </a:pPr>
            <a:r>
              <a:rPr lang="en-GB" dirty="0">
                <a:solidFill>
                  <a:srgbClr val="659200"/>
                </a:solidFill>
              </a:rPr>
              <a:t>		</a:t>
            </a:r>
            <a:r>
              <a:rPr lang="en-GB" dirty="0" err="1">
                <a:solidFill>
                  <a:srgbClr val="659200"/>
                </a:solidFill>
              </a:rPr>
              <a:t>printf</a:t>
            </a:r>
            <a:r>
              <a:rPr lang="en-GB" dirty="0">
                <a:solidFill>
                  <a:srgbClr val="659200"/>
                </a:solidFill>
              </a:rPr>
              <a:t>("you are a teenager");</a:t>
            </a:r>
          </a:p>
          <a:p>
            <a:pPr lvl="2">
              <a:buNone/>
            </a:pPr>
            <a:r>
              <a:rPr lang="en-GB" dirty="0">
                <a:solidFill>
                  <a:srgbClr val="659200"/>
                </a:solidFill>
              </a:rPr>
              <a:t>	else</a:t>
            </a:r>
          </a:p>
          <a:p>
            <a:pPr lvl="2">
              <a:buNone/>
            </a:pPr>
            <a:r>
              <a:rPr lang="en-GB" dirty="0">
                <a:solidFill>
                  <a:srgbClr val="659200"/>
                </a:solidFill>
              </a:rPr>
              <a:t>		</a:t>
            </a:r>
            <a:r>
              <a:rPr lang="en-GB" dirty="0" err="1">
                <a:solidFill>
                  <a:srgbClr val="659200"/>
                </a:solidFill>
              </a:rPr>
              <a:t>printf</a:t>
            </a:r>
            <a:r>
              <a:rPr lang="en-GB" dirty="0">
                <a:solidFill>
                  <a:srgbClr val="659200"/>
                </a:solidFill>
              </a:rPr>
              <a:t>("you are not a teenager");</a:t>
            </a:r>
            <a:endParaRPr lang="en-US" dirty="0">
              <a:solidFill>
                <a:srgbClr val="659200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C23E4D-77EC-44BA-A145-E134FAAB5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797646"/>
            <a:ext cx="8229600" cy="1143000"/>
          </a:xfrm>
        </p:spPr>
        <p:txBody>
          <a:bodyPr/>
          <a:lstStyle/>
          <a:p>
            <a:r>
              <a:rPr lang="en-GB" sz="4000" dirty="0">
                <a:latin typeface="Arial Narrow" pitchFamily="34" charset="0"/>
              </a:rPr>
              <a:t>Step 6.	Run the Program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2057400"/>
            <a:ext cx="8467725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Compile the program.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Run the program using the test data.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Compare these actual results with expected results.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(If needed) Fix errors and go back to 1.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program can be tested on real data.</a:t>
            </a:r>
            <a:endParaRPr lang="en-US" dirty="0"/>
          </a:p>
        </p:txBody>
      </p:sp>
      <p:pic>
        <p:nvPicPr>
          <p:cNvPr id="6" name="Picture 2" descr="http://static.guim.co.uk/sys-images/Guardian/Pix/pictures/2013/2/7/1360244431114/Computer-coding-00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4715474"/>
            <a:ext cx="3086100" cy="1851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6819900" y="1174314"/>
            <a:ext cx="2286000" cy="1129797"/>
          </a:xfrm>
          <a:prstGeom prst="wedgeRoundRectCallout">
            <a:avLst>
              <a:gd name="adj1" fmla="val -114694"/>
              <a:gd name="adj2" fmla="val 568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Another program to turn our code into a program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ACE111-19BC-45E7-9C12-89089CABC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2D4425-4823-4216-9E9F-E8D5796226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52962" y="503818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68199" y="692108"/>
            <a:ext cx="8229600" cy="1143000"/>
          </a:xfrm>
        </p:spPr>
        <p:txBody>
          <a:bodyPr/>
          <a:lstStyle/>
          <a:p>
            <a:r>
              <a:rPr lang="en-GB" sz="4000" dirty="0">
                <a:latin typeface="Arial Narrow" pitchFamily="34" charset="0"/>
              </a:rPr>
              <a:t>Step 7.	Documentation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538021" y="1730579"/>
            <a:ext cx="8143875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need to have a set of documentation to go along with our program, some of these are: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Program documentation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User documentation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Systems/Admin documentation</a:t>
            </a:r>
          </a:p>
        </p:txBody>
      </p:sp>
      <p:pic>
        <p:nvPicPr>
          <p:cNvPr id="4098" name="Picture 2" descr="http://www.clker.com/cliparts/9/e/7/3/119498450474748498paper4.svg.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2663758"/>
            <a:ext cx="2358082" cy="30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1609BC-7600-40F3-B625-6E812C641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638922"/>
            <a:ext cx="4953000" cy="1143000"/>
          </a:xfrm>
        </p:spPr>
        <p:txBody>
          <a:bodyPr/>
          <a:lstStyle/>
          <a:p>
            <a:r>
              <a:rPr lang="en-GB" sz="4000" dirty="0">
                <a:latin typeface="Arial Narrow" pitchFamily="34" charset="0"/>
              </a:rPr>
              <a:t>Program Documentation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56675" name="Rectangle 3"/>
          <p:cNvSpPr>
            <a:spLocks noGrp="1" noChangeArrowheads="1"/>
          </p:cNvSpPr>
          <p:nvPr>
            <p:ph idx="1"/>
          </p:nvPr>
        </p:nvSpPr>
        <p:spPr>
          <a:xfrm>
            <a:off x="266700" y="1676400"/>
            <a:ext cx="8143875" cy="4889407"/>
          </a:xfrm>
        </p:spPr>
        <p:txBody>
          <a:bodyPr/>
          <a:lstStyle/>
          <a:p>
            <a:r>
              <a:rPr lang="en-GB" dirty="0"/>
              <a:t>Intended to be read by a programmer</a:t>
            </a:r>
          </a:p>
          <a:p>
            <a:r>
              <a:rPr lang="en-GB" dirty="0"/>
              <a:t>Consists of:</a:t>
            </a:r>
          </a:p>
          <a:p>
            <a:pPr lvl="1"/>
            <a:r>
              <a:rPr lang="en-GB" dirty="0"/>
              <a:t>algorithms</a:t>
            </a:r>
          </a:p>
          <a:p>
            <a:pPr lvl="1"/>
            <a:r>
              <a:rPr lang="en-GB" dirty="0"/>
              <a:t>data dictionary (</a:t>
            </a:r>
            <a:r>
              <a:rPr lang="en-AU" sz="2000" dirty="0"/>
              <a:t>comprehensive description of variables in our program</a:t>
            </a:r>
            <a:r>
              <a:rPr lang="en-AU" dirty="0"/>
              <a:t>)</a:t>
            </a:r>
            <a:endParaRPr lang="en-GB" dirty="0"/>
          </a:p>
          <a:p>
            <a:pPr lvl="1"/>
            <a:r>
              <a:rPr lang="en-GB" dirty="0"/>
              <a:t>test data and results</a:t>
            </a:r>
          </a:p>
          <a:p>
            <a:pPr lvl="1"/>
            <a:r>
              <a:rPr lang="en-GB" dirty="0"/>
              <a:t>diagrams (of task, subtasks, data) – UML/DFD/ERD</a:t>
            </a:r>
          </a:p>
          <a:p>
            <a:pPr lvl="1"/>
            <a:r>
              <a:rPr lang="en-GB" dirty="0"/>
              <a:t>explanations placed within the program</a:t>
            </a:r>
          </a:p>
          <a:p>
            <a:pPr lvl="1"/>
            <a:endParaRPr lang="en-GB" dirty="0">
              <a:solidFill>
                <a:srgbClr val="659200"/>
              </a:solidFill>
            </a:endParaRPr>
          </a:p>
        </p:txBody>
      </p:sp>
      <p:pic>
        <p:nvPicPr>
          <p:cNvPr id="6146" name="Picture 2" descr="http://www.clker.com/cliparts/9/e/7/3/119498450474748498paper4.svg.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635" y="1524000"/>
            <a:ext cx="1638269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932754" y="5257800"/>
            <a:ext cx="310515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// these are my comments</a:t>
            </a:r>
          </a:p>
          <a:p>
            <a:pPr algn="ctr"/>
            <a:r>
              <a:rPr lang="en-AU" sz="2000" dirty="0"/>
              <a:t>// coder: </a:t>
            </a:r>
            <a:r>
              <a:rPr lang="en-US" altLang="zh-CN" sz="2000" dirty="0"/>
              <a:t>xxx</a:t>
            </a:r>
            <a:endParaRPr lang="en-AU" sz="20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1CFF68-4E01-49CB-833E-656B1D9F5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Arial Narrow" pitchFamily="34" charset="0"/>
              </a:rPr>
              <a:t>User Documentation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57699" name="Rectangle 3"/>
          <p:cNvSpPr>
            <a:spLocks noGrp="1" noChangeArrowheads="1"/>
          </p:cNvSpPr>
          <p:nvPr>
            <p:ph idx="1"/>
          </p:nvPr>
        </p:nvSpPr>
        <p:spPr>
          <a:xfrm>
            <a:off x="676879" y="1840659"/>
            <a:ext cx="8143875" cy="4525963"/>
          </a:xfrm>
        </p:spPr>
        <p:txBody>
          <a:bodyPr/>
          <a:lstStyle/>
          <a:p>
            <a:r>
              <a:rPr lang="en-GB" dirty="0"/>
              <a:t>Intended to be read by the user of the program</a:t>
            </a:r>
          </a:p>
          <a:p>
            <a:r>
              <a:rPr lang="en-GB" dirty="0"/>
              <a:t>User manual</a:t>
            </a:r>
          </a:p>
          <a:p>
            <a:endParaRPr lang="en-GB" dirty="0"/>
          </a:p>
          <a:p>
            <a:r>
              <a:rPr lang="en-GB" dirty="0"/>
              <a:t>How the program operates. E.g.:</a:t>
            </a:r>
          </a:p>
          <a:p>
            <a:pPr lvl="1"/>
            <a:r>
              <a:rPr lang="en-GB" dirty="0"/>
              <a:t>How to install </a:t>
            </a:r>
          </a:p>
          <a:p>
            <a:pPr lvl="1"/>
            <a:r>
              <a:rPr lang="en-GB" dirty="0"/>
              <a:t>How to load</a:t>
            </a:r>
          </a:p>
          <a:p>
            <a:pPr lvl="1"/>
            <a:r>
              <a:rPr lang="en-GB" dirty="0"/>
              <a:t>Keys used</a:t>
            </a:r>
            <a:endParaRPr lang="en-US" dirty="0"/>
          </a:p>
        </p:txBody>
      </p:sp>
      <p:pic>
        <p:nvPicPr>
          <p:cNvPr id="6" name="Picture 2" descr="http://www.clker.com/cliparts/9/e/7/3/119498450474748498paper4.svg.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3276600"/>
            <a:ext cx="1638269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4CB46C-C2CC-4AB7-9F2F-EF778E68F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762000"/>
            <a:ext cx="7772400" cy="914400"/>
          </a:xfrm>
        </p:spPr>
        <p:txBody>
          <a:bodyPr>
            <a:normAutofit/>
          </a:bodyPr>
          <a:lstStyle/>
          <a:p>
            <a:r>
              <a:rPr lang="en-GB" dirty="0">
                <a:latin typeface="Arial Narrow" pitchFamily="34" charset="0"/>
              </a:rPr>
              <a:t>Systems/Admin Documentation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" y="1676400"/>
            <a:ext cx="8143875" cy="5029200"/>
          </a:xfrm>
        </p:spPr>
        <p:txBody>
          <a:bodyPr/>
          <a:lstStyle/>
          <a:p>
            <a:r>
              <a:rPr lang="en-GB" dirty="0"/>
              <a:t>Intended to be read by a IT administrators and systems staff</a:t>
            </a:r>
          </a:p>
          <a:p>
            <a:r>
              <a:rPr lang="en-GB" dirty="0"/>
              <a:t>Installation instructions</a:t>
            </a:r>
          </a:p>
          <a:p>
            <a:r>
              <a:rPr lang="en-GB" dirty="0"/>
              <a:t>Systems instructions. E.g.</a:t>
            </a:r>
          </a:p>
          <a:p>
            <a:pPr lvl="1"/>
            <a:r>
              <a:rPr lang="en-US" dirty="0"/>
              <a:t>account creation, deletion, management</a:t>
            </a:r>
          </a:p>
          <a:p>
            <a:pPr lvl="1"/>
            <a:r>
              <a:rPr lang="en-US" dirty="0"/>
              <a:t>security management</a:t>
            </a:r>
          </a:p>
          <a:p>
            <a:pPr lvl="1"/>
            <a:r>
              <a:rPr lang="en-US" dirty="0"/>
              <a:t>updating versions</a:t>
            </a:r>
          </a:p>
          <a:p>
            <a:pPr lvl="1"/>
            <a:r>
              <a:rPr lang="en-US" dirty="0"/>
              <a:t>installing patches</a:t>
            </a:r>
          </a:p>
          <a:p>
            <a:pPr lvl="1"/>
            <a:r>
              <a:rPr lang="en-US" dirty="0"/>
              <a:t>backups</a:t>
            </a:r>
          </a:p>
        </p:txBody>
      </p:sp>
      <p:pic>
        <p:nvPicPr>
          <p:cNvPr id="6" name="Picture 2" descr="http://www.clker.com/cliparts/9/e/7/3/119498450474748498paper4.svg.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1979565"/>
            <a:ext cx="1638269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5829300" y="4876800"/>
            <a:ext cx="3200400" cy="13874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E.g. how to setup student accounts for Cloud Deakin ?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19722E-7D7D-46F0-AB24-91C5E95634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99450" y="1714500"/>
            <a:ext cx="8281659" cy="1143000"/>
          </a:xfrm>
        </p:spPr>
        <p:txBody>
          <a:bodyPr>
            <a:normAutofit/>
          </a:bodyPr>
          <a:lstStyle/>
          <a:p>
            <a:r>
              <a:rPr lang="en-AU" sz="4000" dirty="0">
                <a:latin typeface="Arial Narrow" pitchFamily="34" charset="0"/>
              </a:rPr>
              <a:t>Part 2</a:t>
            </a:r>
            <a:endParaRPr lang="en-US" sz="40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2286000"/>
            <a:ext cx="8933244" cy="4428446"/>
          </a:xfrm>
        </p:spPr>
        <p:txBody>
          <a:bodyPr/>
          <a:lstStyle/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sz="4000" dirty="0">
                <a:solidFill>
                  <a:srgbClr val="659200"/>
                </a:solidFill>
                <a:latin typeface="Arial Narrow" pitchFamily="34" charset="0"/>
                <a:ea typeface="+mj-ea"/>
                <a:cs typeface="+mj-cs"/>
              </a:rPr>
              <a:t>Building Algorithms</a:t>
            </a:r>
            <a:endParaRPr lang="en-US" sz="4000" dirty="0">
              <a:solidFill>
                <a:srgbClr val="659200"/>
              </a:solidFill>
              <a:latin typeface="Arial Narrow" pitchFamily="34" charset="0"/>
              <a:ea typeface="+mj-ea"/>
              <a:cs typeface="+mj-cs"/>
            </a:endParaRPr>
          </a:p>
          <a:p>
            <a:pPr>
              <a:buNone/>
            </a:pPr>
            <a:endParaRPr lang="en-US" sz="4000" dirty="0">
              <a:solidFill>
                <a:srgbClr val="659200"/>
              </a:solidFill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6" name="Picture 2" descr="http://netdna.copyblogger.com/images/critical-think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939745"/>
            <a:ext cx="3676650" cy="163406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FC37CE-6297-4CEA-9C62-79D4565A6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305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1"/>
          <p:cNvSpPr>
            <a:spLocks noGrp="1" noChangeArrowheads="1"/>
          </p:cNvSpPr>
          <p:nvPr>
            <p:ph type="title"/>
          </p:nvPr>
        </p:nvSpPr>
        <p:spPr>
          <a:xfrm>
            <a:off x="723900" y="609600"/>
            <a:ext cx="8229600" cy="1143000"/>
          </a:xfrm>
        </p:spPr>
        <p:txBody>
          <a:bodyPr/>
          <a:lstStyle/>
          <a:p>
            <a:r>
              <a:rPr lang="en-AU" dirty="0">
                <a:latin typeface="Arial Narrow" pitchFamily="34" charset="0"/>
              </a:rPr>
              <a:t>Part 2 Content</a:t>
            </a:r>
          </a:p>
        </p:txBody>
      </p:sp>
      <p:sp>
        <p:nvSpPr>
          <p:cNvPr id="2052" name="Rectangle 22"/>
          <p:cNvSpPr>
            <a:spLocks noGrp="1" noChangeArrowheads="1"/>
          </p:cNvSpPr>
          <p:nvPr>
            <p:ph idx="1"/>
          </p:nvPr>
        </p:nvSpPr>
        <p:spPr>
          <a:xfrm>
            <a:off x="723900" y="1631809"/>
            <a:ext cx="8143875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Top-down Development		</a:t>
            </a:r>
            <a:r>
              <a:rPr lang="en-GB" dirty="0">
                <a:solidFill>
                  <a:srgbClr val="00B050"/>
                </a:solidFill>
              </a:rPr>
              <a:t>// section 1.3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Modular Development		</a:t>
            </a:r>
            <a:r>
              <a:rPr lang="en-GB" dirty="0">
                <a:solidFill>
                  <a:srgbClr val="00B050"/>
                </a:solidFill>
              </a:rPr>
              <a:t>// section 1.3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Algorithms				</a:t>
            </a:r>
            <a:r>
              <a:rPr lang="en-GB" dirty="0">
                <a:solidFill>
                  <a:srgbClr val="00B050"/>
                </a:solidFill>
              </a:rPr>
              <a:t>// section 1.4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Pseudocode				</a:t>
            </a:r>
            <a:r>
              <a:rPr lang="en-GB" dirty="0">
                <a:solidFill>
                  <a:srgbClr val="00B050"/>
                </a:solidFill>
              </a:rPr>
              <a:t>// section 1.4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Writing Pseudocode			</a:t>
            </a:r>
            <a:r>
              <a:rPr lang="en-GB" dirty="0">
                <a:solidFill>
                  <a:srgbClr val="00B050"/>
                </a:solidFill>
              </a:rPr>
              <a:t>// section 2.1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Structure Theorem		</a:t>
            </a:r>
            <a:r>
              <a:rPr lang="en-GB" dirty="0">
                <a:solidFill>
                  <a:srgbClr val="00B050"/>
                </a:solidFill>
              </a:rPr>
              <a:t>// section 2.3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References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" name="6-Point Star 1"/>
          <p:cNvSpPr/>
          <p:nvPr/>
        </p:nvSpPr>
        <p:spPr>
          <a:xfrm>
            <a:off x="7277100" y="4648200"/>
            <a:ext cx="2514600" cy="1981200"/>
          </a:xfrm>
          <a:prstGeom prst="star6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6 Sections from Extract 11 and 12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4805C8-3604-4928-97E3-542914697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4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929877"/>
            <a:ext cx="8801100" cy="838200"/>
          </a:xfrm>
          <a:noFill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Top-down Development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>
          <a:xfrm>
            <a:off x="1463644" y="1889918"/>
            <a:ext cx="8143875" cy="4525963"/>
          </a:xfrm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dirty="0"/>
              <a:t>This is a method of steps to refine a solution.</a:t>
            </a:r>
          </a:p>
          <a:p>
            <a:pPr marL="609600" indent="-609600" eaLnBrk="1" hangingPunct="1"/>
            <a:r>
              <a:rPr lang="en-GB" dirty="0"/>
              <a:t>outline a general solution</a:t>
            </a:r>
          </a:p>
          <a:p>
            <a:pPr marL="609600" indent="-609600" eaLnBrk="1" hangingPunct="1"/>
            <a:endParaRPr lang="en-GB" sz="1600" dirty="0"/>
          </a:p>
          <a:p>
            <a:pPr marL="609600" indent="-609600" eaLnBrk="1" hangingPunct="1"/>
            <a:r>
              <a:rPr lang="en-GB" dirty="0"/>
              <a:t>partition this general solution into</a:t>
            </a:r>
            <a:br>
              <a:rPr lang="en-GB" dirty="0"/>
            </a:br>
            <a:r>
              <a:rPr lang="en-GB" dirty="0"/>
              <a:t>more detailed sub-tasks</a:t>
            </a:r>
          </a:p>
          <a:p>
            <a:pPr marL="609600" indent="-609600"/>
            <a:endParaRPr lang="en-GB" sz="1600" dirty="0"/>
          </a:p>
          <a:p>
            <a:pPr marL="609600" indent="-609600" eaLnBrk="1" hangingPunct="1"/>
            <a:r>
              <a:rPr lang="en-GB" dirty="0"/>
              <a:t>continue this refinement process</a:t>
            </a:r>
            <a:br>
              <a:rPr lang="en-GB" dirty="0"/>
            </a:br>
            <a:r>
              <a:rPr lang="en-GB" dirty="0"/>
              <a:t>until all sub-tasks are </a:t>
            </a:r>
            <a:r>
              <a:rPr lang="en-GB" b="1" dirty="0"/>
              <a:t>manageable</a:t>
            </a:r>
          </a:p>
        </p:txBody>
      </p:sp>
      <p:sp>
        <p:nvSpPr>
          <p:cNvPr id="2" name="Down Arrow 1"/>
          <p:cNvSpPr/>
          <p:nvPr/>
        </p:nvSpPr>
        <p:spPr>
          <a:xfrm>
            <a:off x="7737318" y="2133600"/>
            <a:ext cx="2514600" cy="40386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General idea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Into chunks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Into more chunks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381000" y="5638799"/>
            <a:ext cx="2476500" cy="1008857"/>
          </a:xfrm>
          <a:prstGeom prst="wedgeRoundRectCallout">
            <a:avLst>
              <a:gd name="adj1" fmla="val 157922"/>
              <a:gd name="adj2" fmla="val -5715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/>
              <a:t>That the particular chunk is small.</a:t>
            </a:r>
          </a:p>
          <a:p>
            <a:pPr algn="ctr"/>
            <a:r>
              <a:rPr lang="en-AU" sz="1800" dirty="0"/>
              <a:t>And easy to maintain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7D5872-3B9C-4557-B4F1-A158991416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1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482097" y="1081088"/>
            <a:ext cx="8801100" cy="838200"/>
          </a:xfrm>
          <a:noFill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Top-down Development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2057400"/>
            <a:ext cx="8143875" cy="4525963"/>
          </a:xfrm>
          <a:noFill/>
        </p:spPr>
        <p:txBody>
          <a:bodyPr/>
          <a:lstStyle/>
          <a:p>
            <a:pPr marL="609600" indent="-609600">
              <a:buNone/>
            </a:pPr>
            <a:r>
              <a:rPr lang="en-GB" dirty="0"/>
              <a:t>For example, login task (e.g. login to </a:t>
            </a:r>
            <a:r>
              <a:rPr lang="en-GB" dirty="0" err="1"/>
              <a:t>gmail</a:t>
            </a:r>
            <a:r>
              <a:rPr lang="en-GB" dirty="0"/>
              <a:t>).</a:t>
            </a:r>
          </a:p>
          <a:p>
            <a:pPr marL="609600" indent="-609600" eaLnBrk="1" hangingPunct="1">
              <a:buFontTx/>
              <a:buNone/>
            </a:pPr>
            <a:endParaRPr lang="en-GB" sz="1600" dirty="0"/>
          </a:p>
          <a:p>
            <a:pPr marL="609600" indent="-609600" eaLnBrk="1" hangingPunct="1">
              <a:buFontTx/>
              <a:buNone/>
            </a:pPr>
            <a:r>
              <a:rPr lang="en-GB" dirty="0"/>
              <a:t>The login task may have the following sub-tasks.</a:t>
            </a:r>
          </a:p>
          <a:p>
            <a:pPr marL="609600" indent="-609600" eaLnBrk="1" hangingPunct="1">
              <a:buFont typeface="+mj-lt"/>
              <a:buAutoNum type="arabicPeriod"/>
            </a:pPr>
            <a:r>
              <a:rPr lang="en-GB" dirty="0"/>
              <a:t>Display login screen</a:t>
            </a:r>
          </a:p>
          <a:p>
            <a:pPr marL="609600" indent="-609600" eaLnBrk="1" hangingPunct="1">
              <a:buFont typeface="+mj-lt"/>
              <a:buAutoNum type="arabicPeriod"/>
            </a:pPr>
            <a:r>
              <a:rPr lang="en-GB" dirty="0"/>
              <a:t>Verify username and password (until correct)</a:t>
            </a:r>
          </a:p>
          <a:p>
            <a:pPr marL="609600" indent="-609600" eaLnBrk="1" hangingPunct="1">
              <a:buFont typeface="+mj-lt"/>
              <a:buAutoNum type="arabicPeriod"/>
            </a:pPr>
            <a:r>
              <a:rPr lang="en-GB" dirty="0"/>
              <a:t>Grant access</a:t>
            </a:r>
          </a:p>
          <a:p>
            <a:pPr marL="609600" indent="-609600" eaLnBrk="1" hangingPunct="1">
              <a:buFontTx/>
              <a:buAutoNum type="arabicPeriod"/>
            </a:pPr>
            <a:endParaRPr lang="en-GB" dirty="0"/>
          </a:p>
          <a:p>
            <a:pPr marL="609600" indent="-609600" eaLnBrk="1" hangingPunct="1">
              <a:buFontTx/>
              <a:buNone/>
            </a:pPr>
            <a:r>
              <a:rPr lang="en-GB" dirty="0">
                <a:solidFill>
                  <a:srgbClr val="008000"/>
                </a:solidFill>
              </a:rPr>
              <a:t>Continued.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7467600" y="4892675"/>
            <a:ext cx="2743200" cy="1828800"/>
          </a:xfrm>
          <a:prstGeom prst="wedgeRoundRectCallout">
            <a:avLst>
              <a:gd name="adj1" fmla="val -32054"/>
              <a:gd name="adj2" fmla="val -8700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Some systems may only give you 3 chances!</a:t>
            </a:r>
          </a:p>
        </p:txBody>
      </p:sp>
      <p:pic>
        <p:nvPicPr>
          <p:cNvPr id="1026" name="Picture 2" descr="http://smashinghub.com/wp-content/uploads/2013/10/flat-login-design-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95" y="5037825"/>
            <a:ext cx="3349625" cy="17194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0F405B-DAB2-473B-A592-B6EACDD53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628900" y="1283313"/>
            <a:ext cx="5614385" cy="763525"/>
          </a:xfrm>
        </p:spPr>
        <p:txBody>
          <a:bodyPr/>
          <a:lstStyle/>
          <a:p>
            <a:r>
              <a:rPr lang="en-AU" sz="4000" dirty="0">
                <a:latin typeface="Arial Narrow" pitchFamily="34" charset="0"/>
              </a:rPr>
              <a:t>Part 1 Content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28900" y="2057401"/>
            <a:ext cx="6053138" cy="3962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Programming/Algorithm Essentials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Program/Algorithm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References</a:t>
            </a:r>
          </a:p>
        </p:txBody>
      </p:sp>
      <p:pic>
        <p:nvPicPr>
          <p:cNvPr id="8" name="Picture 2" descr="http://static.guim.co.uk/sys-images/Guardian/Pix/pictures/2013/2/7/1360244431114/Computer-coding-0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3810000"/>
            <a:ext cx="4381500" cy="2628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DE2DB8-AEF9-469D-AD42-E1DB2860BF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3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993262"/>
            <a:ext cx="8801100" cy="838200"/>
          </a:xfrm>
          <a:noFill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Top-down Development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1814512" y="1964509"/>
            <a:ext cx="8143875" cy="4525963"/>
          </a:xfrm>
          <a:noFill/>
        </p:spPr>
        <p:txBody>
          <a:bodyPr>
            <a:normAutofit lnSpcReduction="10000"/>
          </a:bodyPr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The </a:t>
            </a:r>
            <a:r>
              <a:rPr lang="en-GB" sz="2800" b="1" u="sng" dirty="0"/>
              <a:t>login sub-tasks </a:t>
            </a:r>
            <a:r>
              <a:rPr lang="en-GB" sz="2800" dirty="0"/>
              <a:t>may have their own sub-tasks.</a:t>
            </a:r>
          </a:p>
          <a:p>
            <a:pPr marL="609600" indent="-6096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GB" sz="2800" dirty="0"/>
              <a:t>display login screen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GB" sz="2400" dirty="0"/>
              <a:t>display prompts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GB" sz="2400" dirty="0"/>
              <a:t>display text boxes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GB" sz="2400" dirty="0"/>
              <a:t>display buttons</a:t>
            </a:r>
          </a:p>
          <a:p>
            <a:pPr marL="609600" indent="-6096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GB" sz="2800" dirty="0"/>
              <a:t>verify username and password (until correct)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GB" sz="2400" dirty="0"/>
              <a:t>get username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GB" sz="2400" dirty="0"/>
              <a:t>get password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GB" sz="2400" dirty="0"/>
              <a:t>check username and password</a:t>
            </a:r>
          </a:p>
          <a:p>
            <a:pPr marL="609600" indent="-6096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GB" sz="2800" dirty="0"/>
              <a:t>grant access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GB" sz="2400" dirty="0"/>
              <a:t>remove login screen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GB" sz="2400" dirty="0"/>
              <a:t>display GUI for user</a:t>
            </a:r>
          </a:p>
        </p:txBody>
      </p:sp>
      <p:pic>
        <p:nvPicPr>
          <p:cNvPr id="6" name="Picture 2" descr="http://smashinghub.com/wp-content/uploads/2013/10/flat-login-design-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69" y="2438400"/>
            <a:ext cx="2327337" cy="1194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099" y="4246351"/>
            <a:ext cx="2733675" cy="12192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172770" y="2514600"/>
            <a:ext cx="1295400" cy="2590800"/>
          </a:xfrm>
          <a:prstGeom prst="wedgeRoundRectCallout">
            <a:avLst>
              <a:gd name="adj1" fmla="val 78410"/>
              <a:gd name="adj2" fmla="val 16401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Broken down into sub tasks – 1,2,3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E73E47-715D-412F-96E3-40023CA94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3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6631" y="762000"/>
            <a:ext cx="6210300" cy="838200"/>
          </a:xfrm>
          <a:noFill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Modular Development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394203" y="1600200"/>
            <a:ext cx="8953500" cy="5026025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</a:t>
            </a:r>
            <a:r>
              <a:rPr lang="en-AU" dirty="0" err="1"/>
              <a:t>odular</a:t>
            </a:r>
            <a:r>
              <a:rPr lang="en-AU" dirty="0"/>
              <a:t> development is the process of subdividing a computer program into separate sub-programs.</a:t>
            </a:r>
            <a:endParaRPr lang="en-GB" dirty="0"/>
          </a:p>
          <a:p>
            <a:pPr marL="609600" indent="-609600" eaLnBrk="1" hangingPunct="1">
              <a:buFontTx/>
              <a:buNone/>
            </a:pPr>
            <a:r>
              <a:rPr lang="en-GB" sz="2800" b="1" dirty="0"/>
              <a:t>Modular</a:t>
            </a:r>
            <a:r>
              <a:rPr lang="en-GB" sz="2800" dirty="0"/>
              <a:t> </a:t>
            </a:r>
            <a:r>
              <a:rPr lang="en-GB" sz="2800" b="1" dirty="0"/>
              <a:t>development</a:t>
            </a:r>
            <a:r>
              <a:rPr lang="en-GB" sz="2800" dirty="0"/>
              <a:t>:</a:t>
            </a:r>
          </a:p>
          <a:p>
            <a:pPr marL="609600" indent="-609600"/>
            <a:r>
              <a:rPr lang="en-GB" dirty="0"/>
              <a:t>A</a:t>
            </a:r>
            <a:r>
              <a:rPr lang="en-GB" sz="2800" dirty="0"/>
              <a:t> module performs a logical task</a:t>
            </a:r>
          </a:p>
          <a:p>
            <a:pPr marL="442913" lvl="1" indent="-354013"/>
            <a:r>
              <a:rPr lang="en-GB" sz="2400" dirty="0"/>
              <a:t>more so logical from a technological sense – </a:t>
            </a:r>
            <a:r>
              <a:rPr lang="en-GB" sz="2000" dirty="0"/>
              <a:t>if login success then gain entry</a:t>
            </a:r>
          </a:p>
          <a:p>
            <a:pPr marL="442913" lvl="1" indent="-354013"/>
            <a:r>
              <a:rPr lang="en-GB" sz="2400" dirty="0"/>
              <a:t>E.g. </a:t>
            </a:r>
            <a:r>
              <a:rPr lang="en-GB" sz="2400" b="1" i="1" dirty="0"/>
              <a:t>non logical </a:t>
            </a:r>
            <a:r>
              <a:rPr lang="en-GB" sz="2400" dirty="0"/>
              <a:t>– sending your password to every email to every account on the system after logging in.</a:t>
            </a:r>
          </a:p>
          <a:p>
            <a:pPr marL="609600" indent="-609600"/>
            <a:r>
              <a:rPr lang="en-GB" dirty="0"/>
              <a:t>m</a:t>
            </a:r>
            <a:r>
              <a:rPr lang="en-GB" sz="2800" dirty="0"/>
              <a:t>ake modules small (easier to understand). </a:t>
            </a:r>
            <a:r>
              <a:rPr lang="en-GB" sz="2800" b="1" i="1" dirty="0"/>
              <a:t>1-20 lines good.</a:t>
            </a:r>
          </a:p>
          <a:p>
            <a:pPr marL="609600" indent="-609600" eaLnBrk="1" hangingPunct="1"/>
            <a:r>
              <a:rPr lang="en-GB" dirty="0"/>
              <a:t>P</a:t>
            </a:r>
            <a:r>
              <a:rPr lang="en-GB" sz="2800" dirty="0"/>
              <a:t>lace repeated code into a module – saves rewriting</a:t>
            </a:r>
          </a:p>
        </p:txBody>
      </p:sp>
      <p:sp>
        <p:nvSpPr>
          <p:cNvPr id="3" name="6-Point Star 2"/>
          <p:cNvSpPr/>
          <p:nvPr/>
        </p:nvSpPr>
        <p:spPr>
          <a:xfrm>
            <a:off x="8001000" y="1828800"/>
            <a:ext cx="2286000" cy="1905000"/>
          </a:xfrm>
          <a:prstGeom prst="star6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Code Manipulates Data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6C1FF4-100F-4CCE-A0D3-CEF13243EA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365911" y="771431"/>
            <a:ext cx="8801100" cy="838200"/>
          </a:xfrm>
          <a:noFill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Algorithms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676400"/>
            <a:ext cx="8229600" cy="4953000"/>
          </a:xfrm>
          <a:noFill/>
        </p:spPr>
        <p:txBody>
          <a:bodyPr>
            <a:normAutofit lnSpcReduction="10000"/>
          </a:bodyPr>
          <a:lstStyle/>
          <a:p>
            <a:pPr marL="609600" indent="-609600"/>
            <a:r>
              <a:rPr lang="en-GB" dirty="0">
                <a:solidFill>
                  <a:srgbClr val="659200"/>
                </a:solidFill>
              </a:rPr>
              <a:t>An </a:t>
            </a:r>
            <a:r>
              <a:rPr lang="en-GB" i="1" dirty="0">
                <a:solidFill>
                  <a:srgbClr val="659200"/>
                </a:solidFill>
              </a:rPr>
              <a:t>algorithm </a:t>
            </a:r>
            <a:r>
              <a:rPr lang="en-GB" dirty="0">
                <a:solidFill>
                  <a:srgbClr val="659200"/>
                </a:solidFill>
              </a:rPr>
              <a:t>is a </a:t>
            </a:r>
            <a:r>
              <a:rPr lang="en-GB" u="sng" dirty="0">
                <a:solidFill>
                  <a:srgbClr val="659200"/>
                </a:solidFill>
              </a:rPr>
              <a:t>set of instructions</a:t>
            </a:r>
            <a:r>
              <a:rPr lang="en-GB" dirty="0">
                <a:solidFill>
                  <a:srgbClr val="659200"/>
                </a:solidFill>
              </a:rPr>
              <a:t> which specify how to perform a </a:t>
            </a:r>
            <a:r>
              <a:rPr lang="en-GB" u="sng" dirty="0">
                <a:solidFill>
                  <a:srgbClr val="659200"/>
                </a:solidFill>
              </a:rPr>
              <a:t>data manipulation task</a:t>
            </a:r>
            <a:r>
              <a:rPr lang="en-GB" dirty="0">
                <a:solidFill>
                  <a:srgbClr val="659200"/>
                </a:solidFill>
              </a:rPr>
              <a:t>.</a:t>
            </a:r>
          </a:p>
          <a:p>
            <a:pPr marL="609600" indent="-609600" eaLnBrk="1" hangingPunct="1">
              <a:buFontTx/>
              <a:buNone/>
            </a:pPr>
            <a:endParaRPr lang="en-GB" sz="1200" dirty="0"/>
          </a:p>
          <a:p>
            <a:pPr marL="609600" indent="-609600" eaLnBrk="1" hangingPunct="1">
              <a:buFontTx/>
              <a:buNone/>
            </a:pPr>
            <a:r>
              <a:rPr lang="en-GB" dirty="0"/>
              <a:t>These instructions should:</a:t>
            </a:r>
          </a:p>
          <a:p>
            <a:pPr marL="609600" indent="-609600" eaLnBrk="1" hangingPunct="1"/>
            <a:r>
              <a:rPr lang="en-GB" dirty="0"/>
              <a:t>Be detailed!</a:t>
            </a:r>
          </a:p>
          <a:p>
            <a:pPr marL="609600" indent="-609600" eaLnBrk="1" hangingPunct="1"/>
            <a:r>
              <a:rPr lang="en-GB" dirty="0"/>
              <a:t>Be unambiguous!</a:t>
            </a:r>
          </a:p>
          <a:p>
            <a:pPr marL="609600" indent="-609600" eaLnBrk="1" hangingPunct="1"/>
            <a:r>
              <a:rPr lang="en-GB" dirty="0"/>
              <a:t>Terminate!</a:t>
            </a:r>
            <a:br>
              <a:rPr lang="en-GB" dirty="0"/>
            </a:br>
            <a:r>
              <a:rPr lang="en-GB" dirty="0"/>
              <a:t>(</a:t>
            </a:r>
            <a:r>
              <a:rPr lang="en-GB" sz="2800" dirty="0"/>
              <a:t>this is not a problem with everyday algorithms, but computer programs sometimes they get stuck in infinite loops</a:t>
            </a:r>
            <a:r>
              <a:rPr lang="en-GB" dirty="0"/>
              <a:t>)</a:t>
            </a:r>
          </a:p>
          <a:p>
            <a:pPr marL="1009650" lvl="1" indent="-609600"/>
            <a:r>
              <a:rPr lang="en-GB" dirty="0"/>
              <a:t>E.g. with the quote of the week for washing hair</a:t>
            </a:r>
          </a:p>
        </p:txBody>
      </p:sp>
      <p:pic>
        <p:nvPicPr>
          <p:cNvPr id="4100" name="Picture 4" descr="http://www.bobology.com/public/images/27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7" y="2590800"/>
            <a:ext cx="2549525" cy="1912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F92558-7B03-40BB-8E02-ADCFF3E8FF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914400"/>
            <a:ext cx="8801100" cy="838200"/>
          </a:xfrm>
          <a:noFill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Pseudocode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752600"/>
            <a:ext cx="8382000" cy="4953000"/>
          </a:xfrm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dirty="0"/>
              <a:t>Pseudocode is:</a:t>
            </a:r>
          </a:p>
          <a:p>
            <a:pPr marL="609600" indent="-609600" eaLnBrk="1" hangingPunct="1"/>
            <a:r>
              <a:rPr lang="en-GB" dirty="0"/>
              <a:t>a </a:t>
            </a:r>
            <a:r>
              <a:rPr lang="en-GB" u="sng" dirty="0"/>
              <a:t>high level</a:t>
            </a:r>
            <a:r>
              <a:rPr lang="en-GB" dirty="0"/>
              <a:t> language</a:t>
            </a:r>
          </a:p>
          <a:p>
            <a:pPr marL="609600" indent="-609600"/>
            <a:r>
              <a:rPr lang="en-GB" dirty="0"/>
              <a:t>a </a:t>
            </a:r>
            <a:r>
              <a:rPr lang="en-GB" u="sng" dirty="0"/>
              <a:t>non-programming</a:t>
            </a:r>
            <a:r>
              <a:rPr lang="en-GB" dirty="0"/>
              <a:t> language</a:t>
            </a:r>
          </a:p>
          <a:p>
            <a:pPr marL="1009650" lvl="1" indent="-609600"/>
            <a:r>
              <a:rPr lang="en-GB" dirty="0"/>
              <a:t>Cant build a compiler to build a program off this.</a:t>
            </a:r>
          </a:p>
          <a:p>
            <a:pPr marL="609600" indent="-609600" eaLnBrk="1" hangingPunct="1"/>
            <a:r>
              <a:rPr lang="en-GB" dirty="0"/>
              <a:t>used for writing (</a:t>
            </a:r>
            <a:r>
              <a:rPr lang="en-GB" b="1" dirty="0"/>
              <a:t>abstract</a:t>
            </a:r>
            <a:r>
              <a:rPr lang="en-GB" dirty="0"/>
              <a:t>) algorithms which:</a:t>
            </a:r>
          </a:p>
          <a:p>
            <a:pPr marL="990600" lvl="1" indent="-533400" eaLnBrk="1" hangingPunct="1"/>
            <a:r>
              <a:rPr lang="en-GB" sz="3200" i="1" dirty="0">
                <a:solidFill>
                  <a:srgbClr val="659200"/>
                </a:solidFill>
              </a:rPr>
              <a:t>lack details of programming languages</a:t>
            </a:r>
          </a:p>
          <a:p>
            <a:pPr marL="990600" lvl="1" indent="-533400" eaLnBrk="1" hangingPunct="1"/>
            <a:r>
              <a:rPr lang="en-GB" sz="3200" i="1" dirty="0">
                <a:solidFill>
                  <a:srgbClr val="659200"/>
                </a:solidFill>
              </a:rPr>
              <a:t>are easy to understand</a:t>
            </a:r>
          </a:p>
        </p:txBody>
      </p:sp>
      <p:pic>
        <p:nvPicPr>
          <p:cNvPr id="5122" name="Picture 2" descr="http://www7.pcmag.com/media/images/321816-computer-code.jpg?thumb=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4809653"/>
            <a:ext cx="2057400" cy="20574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rizontal Scroll 1"/>
          <p:cNvSpPr/>
          <p:nvPr/>
        </p:nvSpPr>
        <p:spPr>
          <a:xfrm>
            <a:off x="5981700" y="1066800"/>
            <a:ext cx="3581400" cy="1905000"/>
          </a:xfrm>
          <a:prstGeom prst="horizont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Tool for writing algorithms, so that people can understand them!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982A44-E347-4963-8D32-4C77649ED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4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43000"/>
            <a:ext cx="8801100" cy="838200"/>
          </a:xfrm>
          <a:noFill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Writing Pseudocode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2209801"/>
            <a:ext cx="8143875" cy="4645182"/>
          </a:xfrm>
          <a:noFill/>
        </p:spPr>
        <p:txBody>
          <a:bodyPr>
            <a:normAutofit fontScale="92500" lnSpcReduction="10000"/>
          </a:bodyPr>
          <a:lstStyle/>
          <a:p>
            <a:pPr marL="609600" indent="-609600" eaLnBrk="1" hangingPunct="1">
              <a:buFontTx/>
              <a:buNone/>
            </a:pPr>
            <a:r>
              <a:rPr lang="en-GB" dirty="0">
                <a:solidFill>
                  <a:srgbClr val="659200"/>
                </a:solidFill>
              </a:rPr>
              <a:t>There are six basic operations</a:t>
            </a:r>
            <a:endParaRPr lang="en-GB" u="sng" dirty="0">
              <a:solidFill>
                <a:srgbClr val="659200"/>
              </a:solidFill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GB" dirty="0"/>
              <a:t>Receive data - inputs</a:t>
            </a:r>
            <a:endParaRPr lang="en-GB" u="sng" dirty="0"/>
          </a:p>
          <a:p>
            <a:pPr marL="609600" indent="-609600" eaLnBrk="1" hangingPunct="1">
              <a:buFontTx/>
              <a:buAutoNum type="arabicPeriod"/>
            </a:pPr>
            <a:r>
              <a:rPr lang="en-GB" dirty="0"/>
              <a:t>Output data – something that has been processed</a:t>
            </a:r>
            <a:endParaRPr lang="en-GB" u="sng" dirty="0"/>
          </a:p>
          <a:p>
            <a:pPr marL="609600" indent="-609600" eaLnBrk="1" hangingPunct="1">
              <a:buFontTx/>
              <a:buAutoNum type="arabicPeriod"/>
            </a:pPr>
            <a:r>
              <a:rPr lang="en-GB" dirty="0"/>
              <a:t>Evaluate expressions – e.g. what is 1+1=</a:t>
            </a:r>
            <a:endParaRPr lang="en-GB" u="sng" dirty="0"/>
          </a:p>
          <a:p>
            <a:pPr marL="609600" indent="-609600" eaLnBrk="1" hangingPunct="1">
              <a:buFontTx/>
              <a:buAutoNum type="arabicPeriod"/>
            </a:pPr>
            <a:r>
              <a:rPr lang="en-GB" dirty="0"/>
              <a:t>Assign a value to a variable – e.g. x=1 y=1</a:t>
            </a:r>
            <a:endParaRPr lang="en-GB" u="sng" dirty="0"/>
          </a:p>
          <a:p>
            <a:pPr marL="609600" indent="-609600" eaLnBrk="1" hangingPunct="1">
              <a:buFontTx/>
              <a:buAutoNum type="arabicPeriod"/>
            </a:pPr>
            <a:r>
              <a:rPr lang="en-GB" dirty="0"/>
              <a:t>Select a group of statements</a:t>
            </a:r>
          </a:p>
          <a:p>
            <a:pPr marL="1009650" lvl="1" indent="-609600">
              <a:buFont typeface="Wingdings" panose="05000000000000000000" pitchFamily="2" charset="2"/>
              <a:buChar char="§"/>
            </a:pPr>
            <a:r>
              <a:rPr lang="en-GB" dirty="0"/>
              <a:t>Group of statements – you want execute them sometimes based on some kind of event.</a:t>
            </a:r>
            <a:endParaRPr lang="en-GB" u="sng" dirty="0"/>
          </a:p>
          <a:p>
            <a:pPr marL="609600" indent="-609600" eaLnBrk="1" hangingPunct="1">
              <a:buFontTx/>
              <a:buAutoNum type="arabicPeriod"/>
            </a:pPr>
            <a:r>
              <a:rPr lang="en-GB" dirty="0"/>
              <a:t>Repeat a group of statements</a:t>
            </a:r>
          </a:p>
          <a:p>
            <a:pPr marL="1009650" lvl="1" indent="-609600">
              <a:buFont typeface="Wingdings" panose="05000000000000000000" pitchFamily="2" charset="2"/>
              <a:buChar char="§"/>
            </a:pPr>
            <a:r>
              <a:rPr lang="en-GB" dirty="0"/>
              <a:t>Repeat a bunch of statements more than once</a:t>
            </a:r>
          </a:p>
        </p:txBody>
      </p:sp>
      <p:pic>
        <p:nvPicPr>
          <p:cNvPr id="6" name="Picture 2" descr="http://www7.pcmag.com/media/images/321816-computer-code.jpg?thumb=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55" y="838200"/>
            <a:ext cx="2286000" cy="228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6A9FBF-7425-400C-ABAB-F85917B8BB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0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143000"/>
            <a:ext cx="8801100" cy="838200"/>
          </a:xfrm>
          <a:noFill/>
        </p:spPr>
        <p:txBody>
          <a:bodyPr/>
          <a:lstStyle/>
          <a:p>
            <a:pPr eaLnBrk="1" hangingPunct="1"/>
            <a:r>
              <a:rPr lang="en-GB" dirty="0"/>
              <a:t>1.	</a:t>
            </a:r>
            <a:r>
              <a:rPr lang="en-GB" dirty="0">
                <a:latin typeface="Arial Narrow" pitchFamily="34" charset="0"/>
              </a:rPr>
              <a:t>Receiving Data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2209800"/>
            <a:ext cx="8143875" cy="4525963"/>
          </a:xfrm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dirty="0"/>
              <a:t>READ or GET obtains data from:</a:t>
            </a:r>
          </a:p>
          <a:p>
            <a:pPr marL="609600" indent="-609600" eaLnBrk="1" hangingPunct="1"/>
            <a:r>
              <a:rPr lang="en-GB" dirty="0"/>
              <a:t>The keyboard</a:t>
            </a:r>
          </a:p>
          <a:p>
            <a:pPr marL="609600" indent="-609600" eaLnBrk="1" hangingPunct="1"/>
            <a:r>
              <a:rPr lang="en-GB" dirty="0"/>
              <a:t>A file</a:t>
            </a:r>
          </a:p>
          <a:p>
            <a:pPr marL="609600" indent="-609600" eaLnBrk="1" hangingPunct="1"/>
            <a:r>
              <a:rPr lang="en-GB" dirty="0"/>
              <a:t>A socket</a:t>
            </a:r>
          </a:p>
          <a:p>
            <a:pPr marL="609600" indent="-609600" eaLnBrk="1" hangingPunct="1">
              <a:buFontTx/>
              <a:buNone/>
            </a:pPr>
            <a:r>
              <a:rPr lang="en-GB" b="1" dirty="0"/>
              <a:t>E.g.,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READ </a:t>
            </a:r>
            <a:r>
              <a:rPr lang="en-GB" dirty="0" err="1"/>
              <a:t>student_name</a:t>
            </a:r>
            <a:endParaRPr lang="en-GB" dirty="0"/>
          </a:p>
          <a:p>
            <a:pPr marL="609600" indent="-609600" eaLnBrk="1" hangingPunct="1">
              <a:buFontTx/>
              <a:buNone/>
            </a:pPr>
            <a:r>
              <a:rPr lang="en-GB" dirty="0"/>
              <a:t>			READ data FROM </a:t>
            </a:r>
            <a:r>
              <a:rPr lang="en-GB" dirty="0" err="1"/>
              <a:t>data_file</a:t>
            </a:r>
            <a:endParaRPr lang="en-GB" dirty="0"/>
          </a:p>
          <a:p>
            <a:pPr marL="609600" indent="-609600" eaLnBrk="1" hangingPunct="1">
              <a:buFontTx/>
              <a:buNone/>
            </a:pPr>
            <a:r>
              <a:rPr lang="en-GB" dirty="0"/>
              <a:t>			GET price1 price2 price3</a:t>
            </a:r>
          </a:p>
        </p:txBody>
      </p:sp>
      <p:pic>
        <p:nvPicPr>
          <p:cNvPr id="7170" name="Picture 2" descr="http://icons.iconarchive.com/icons/double-j-design/origami/256/file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6B13F77-CCC9-4A20-83E0-C3980EB9B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8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020024"/>
            <a:ext cx="8801100" cy="838200"/>
          </a:xfrm>
          <a:noFill/>
        </p:spPr>
        <p:txBody>
          <a:bodyPr/>
          <a:lstStyle/>
          <a:p>
            <a:pPr eaLnBrk="1" hangingPunct="1"/>
            <a:r>
              <a:rPr lang="en-GB" dirty="0"/>
              <a:t>2.	 </a:t>
            </a:r>
            <a:r>
              <a:rPr lang="en-GB" dirty="0">
                <a:latin typeface="Arial Narrow" pitchFamily="34" charset="0"/>
              </a:rPr>
              <a:t>Data Output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981200"/>
            <a:ext cx="8143875" cy="4876800"/>
          </a:xfrm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dirty="0"/>
              <a:t>PRINT, WRITE or PUT causes data to be written to:</a:t>
            </a:r>
          </a:p>
          <a:p>
            <a:pPr marL="609600" indent="-609600" eaLnBrk="1" hangingPunct="1"/>
            <a:r>
              <a:rPr lang="en-GB" dirty="0"/>
              <a:t>the computer screen</a:t>
            </a:r>
          </a:p>
          <a:p>
            <a:pPr marL="609600" indent="-609600" eaLnBrk="1" hangingPunct="1"/>
            <a:r>
              <a:rPr lang="en-GB" dirty="0"/>
              <a:t>a file</a:t>
            </a:r>
          </a:p>
          <a:p>
            <a:pPr marL="609600" indent="-609600" eaLnBrk="1" hangingPunct="1"/>
            <a:r>
              <a:rPr lang="en-GB" dirty="0"/>
              <a:t>a socket</a:t>
            </a:r>
          </a:p>
          <a:p>
            <a:pPr marL="609600" indent="-609600" eaLnBrk="1" hangingPunct="1">
              <a:buFontTx/>
              <a:buNone/>
            </a:pPr>
            <a:r>
              <a:rPr lang="en-GB" b="1" dirty="0"/>
              <a:t>E.g.,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PRINT </a:t>
            </a:r>
            <a:r>
              <a:rPr lang="en-GB" dirty="0" err="1"/>
              <a:t>student_name</a:t>
            </a:r>
            <a:endParaRPr lang="en-GB" dirty="0"/>
          </a:p>
          <a:p>
            <a:pPr marL="609600" indent="-609600" eaLnBrk="1" hangingPunct="1">
              <a:buFontTx/>
              <a:buNone/>
            </a:pPr>
            <a:r>
              <a:rPr lang="en-GB" dirty="0"/>
              <a:t>			PRINT data TO </a:t>
            </a:r>
            <a:r>
              <a:rPr lang="en-GB" dirty="0" err="1"/>
              <a:t>data_file</a:t>
            </a:r>
            <a:endParaRPr lang="en-GB" dirty="0"/>
          </a:p>
          <a:p>
            <a:pPr marL="609600" indent="-609600" eaLnBrk="1" hangingPunct="1">
              <a:buFontTx/>
              <a:buNone/>
            </a:pPr>
            <a:r>
              <a:rPr lang="en-GB" dirty="0"/>
              <a:t>			WRITE price1 price2 price3</a:t>
            </a:r>
          </a:p>
        </p:txBody>
      </p:sp>
      <p:pic>
        <p:nvPicPr>
          <p:cNvPr id="6146" name="Picture 2" descr="http://icons.iconarchive.com/icons/double-j-design/origami/256/file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2971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5F76A4-DEB3-47B0-9F1F-BA894D7CCC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3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990600"/>
            <a:ext cx="8801100" cy="838200"/>
          </a:xfrm>
          <a:noFill/>
        </p:spPr>
        <p:txBody>
          <a:bodyPr/>
          <a:lstStyle/>
          <a:p>
            <a:pPr eaLnBrk="1" hangingPunct="1"/>
            <a:r>
              <a:rPr lang="en-GB" dirty="0"/>
              <a:t>3.	 </a:t>
            </a:r>
            <a:r>
              <a:rPr lang="en-GB" dirty="0">
                <a:latin typeface="Arial Narrow" pitchFamily="34" charset="0"/>
              </a:rPr>
              <a:t>Evaluation of Expressions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28800"/>
            <a:ext cx="8610600" cy="4953000"/>
          </a:xfrm>
          <a:noFill/>
        </p:spPr>
        <p:txBody>
          <a:bodyPr>
            <a:normAutofit lnSpcReduction="10000"/>
          </a:bodyPr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GB" dirty="0"/>
              <a:t>Arithmetic expressions </a:t>
            </a:r>
            <a:r>
              <a:rPr lang="en-GB" dirty="0">
                <a:solidFill>
                  <a:srgbClr val="659200"/>
                </a:solidFill>
              </a:rPr>
              <a:t>(mathematical)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sz="2800" dirty="0"/>
              <a:t>			price1 + price2 + price3</a:t>
            </a:r>
            <a:endParaRPr lang="en-GB" sz="2800" u="sng" dirty="0"/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sz="2800" dirty="0"/>
              <a:t>			x * x + 2 * x + 5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GB" dirty="0"/>
              <a:t>Relational expressions </a:t>
            </a:r>
            <a:r>
              <a:rPr lang="en-GB" dirty="0">
                <a:solidFill>
                  <a:srgbClr val="659200"/>
                </a:solidFill>
              </a:rPr>
              <a:t>(comparing things)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sz="2800" dirty="0"/>
              <a:t>			x = 0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sz="2800" dirty="0"/>
              <a:t>			12 &lt; age &lt; 20 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GB" dirty="0"/>
              <a:t>Logical expressions </a:t>
            </a:r>
            <a:r>
              <a:rPr lang="en-GB" dirty="0">
                <a:solidFill>
                  <a:srgbClr val="659200"/>
                </a:solidFill>
              </a:rPr>
              <a:t>(and or and not)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sz="2800" dirty="0"/>
              <a:t>			12 &lt; age AND age &lt; 20 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sz="2800" dirty="0"/>
              <a:t>			x &gt; 0 AND y &gt; 0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sz="2800" dirty="0"/>
              <a:t>			p1 AND p2 AND (p3 OR p4) OR NOT (p5 AND p6)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8058150" y="3162299"/>
            <a:ext cx="1981200" cy="11430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Not limited to these!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D07332-E729-420F-B281-E61BC5A2A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3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396089" y="990600"/>
            <a:ext cx="8801100" cy="838200"/>
          </a:xfrm>
          <a:noFill/>
        </p:spPr>
        <p:txBody>
          <a:bodyPr/>
          <a:lstStyle/>
          <a:p>
            <a:pPr eaLnBrk="1" hangingPunct="1"/>
            <a:r>
              <a:rPr lang="en-GB" dirty="0"/>
              <a:t>4.	 </a:t>
            </a:r>
            <a:r>
              <a:rPr lang="en-GB" dirty="0">
                <a:latin typeface="Arial Narrow" pitchFamily="34" charset="0"/>
              </a:rPr>
              <a:t>Assigning a Value to a Variable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1676400"/>
            <a:ext cx="8534400" cy="4953000"/>
          </a:xfrm>
          <a:noFill/>
        </p:spPr>
        <p:txBody>
          <a:bodyPr>
            <a:normAutofit lnSpcReduction="10000"/>
          </a:bodyPr>
          <a:lstStyle/>
          <a:p>
            <a:pPr marL="609600" indent="-609600" eaLnBrk="1" hangingPunct="1">
              <a:buFontTx/>
              <a:buNone/>
            </a:pPr>
            <a:r>
              <a:rPr lang="en-GB" dirty="0"/>
              <a:t>			</a:t>
            </a:r>
            <a:r>
              <a:rPr lang="en-GB" b="1" dirty="0"/>
              <a:t>variable = expression</a:t>
            </a:r>
          </a:p>
          <a:p>
            <a:pPr marL="609600" indent="-609600" eaLnBrk="1" hangingPunct="1">
              <a:buFontTx/>
              <a:buNone/>
            </a:pPr>
            <a:r>
              <a:rPr lang="en-GB" sz="3000" dirty="0"/>
              <a:t>The expression on the </a:t>
            </a:r>
            <a:r>
              <a:rPr lang="en-GB" sz="3000" b="1" dirty="0"/>
              <a:t>right side </a:t>
            </a:r>
            <a:r>
              <a:rPr lang="en-GB" sz="3000" dirty="0"/>
              <a:t>of the assignment operator is evaluated and </a:t>
            </a:r>
            <a:r>
              <a:rPr lang="en-GB" sz="3000" u="sng" dirty="0"/>
              <a:t>the result is stored in the </a:t>
            </a:r>
            <a:r>
              <a:rPr lang="en-GB" sz="3000" i="1" u="sng" dirty="0"/>
              <a:t>memory</a:t>
            </a:r>
            <a:r>
              <a:rPr lang="en-GB" sz="3000" u="sng" dirty="0"/>
              <a:t> location (the variable) </a:t>
            </a:r>
            <a:r>
              <a:rPr lang="en-GB" sz="3000" dirty="0"/>
              <a:t>named on the </a:t>
            </a:r>
            <a:r>
              <a:rPr lang="en-GB" sz="3000" b="1" dirty="0"/>
              <a:t>left side </a:t>
            </a:r>
            <a:r>
              <a:rPr lang="en-GB" sz="3000" dirty="0"/>
              <a:t>of the operator.</a:t>
            </a:r>
          </a:p>
          <a:p>
            <a:pPr marL="609600" indent="-609600" eaLnBrk="1" hangingPunct="1">
              <a:buFontTx/>
              <a:buNone/>
            </a:pPr>
            <a:r>
              <a:rPr lang="en-GB" sz="3000" b="1" dirty="0">
                <a:solidFill>
                  <a:srgbClr val="659200"/>
                </a:solidFill>
              </a:rPr>
              <a:t>E.g.,</a:t>
            </a:r>
          </a:p>
          <a:p>
            <a:pPr marL="609600" indent="-609600" eaLnBrk="1" hangingPunct="1">
              <a:buFontTx/>
              <a:buNone/>
            </a:pPr>
            <a:r>
              <a:rPr lang="en-GB" sz="3000" dirty="0"/>
              <a:t>			price1 = 100</a:t>
            </a:r>
          </a:p>
          <a:p>
            <a:pPr marL="609600" indent="-609600" eaLnBrk="1" hangingPunct="1">
              <a:buFontTx/>
              <a:buNone/>
            </a:pPr>
            <a:r>
              <a:rPr lang="en-GB" sz="3000" dirty="0"/>
              <a:t>			price2 = 250</a:t>
            </a:r>
          </a:p>
          <a:p>
            <a:pPr marL="609600" indent="-609600" eaLnBrk="1" hangingPunct="1">
              <a:buFontTx/>
              <a:buNone/>
            </a:pPr>
            <a:r>
              <a:rPr lang="en-GB" sz="3000" dirty="0"/>
              <a:t>			price3 = price2 * 1.20</a:t>
            </a:r>
          </a:p>
          <a:p>
            <a:pPr marL="609600" indent="-609600" eaLnBrk="1" hangingPunct="1">
              <a:buFontTx/>
              <a:buNone/>
            </a:pPr>
            <a:r>
              <a:rPr lang="en-GB" sz="3000" dirty="0"/>
              <a:t>			</a:t>
            </a:r>
            <a:r>
              <a:rPr lang="en-GB" sz="3000" dirty="0" err="1"/>
              <a:t>total_price</a:t>
            </a:r>
            <a:r>
              <a:rPr lang="en-GB" sz="3000" dirty="0"/>
              <a:t> = price1 + price2 + price3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743700" y="3733800"/>
            <a:ext cx="28194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With a variable you can store data into memory.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A47BEB-D8B1-4F93-8BD7-E16289B0B8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0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3314699" y="4498973"/>
            <a:ext cx="2514600" cy="1479551"/>
          </a:xfrm>
          <a:prstGeom prst="rect">
            <a:avLst/>
          </a:prstGeom>
          <a:solidFill>
            <a:srgbClr val="66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4176712" y="4006628"/>
            <a:ext cx="1447800" cy="4572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3318" name="Rectangle 3"/>
          <p:cNvSpPr>
            <a:spLocks noGrp="1" noChangeArrowheads="1"/>
          </p:cNvSpPr>
          <p:nvPr>
            <p:ph idx="1"/>
          </p:nvPr>
        </p:nvSpPr>
        <p:spPr>
          <a:xfrm>
            <a:off x="500062" y="1981199"/>
            <a:ext cx="8143875" cy="4578349"/>
          </a:xfrm>
          <a:noFill/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u="sng" dirty="0"/>
              <a:t>Characteristics: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GB" dirty="0"/>
              <a:t>keywords (usually IF, THEN, ELSE and ENDIF)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GB" dirty="0"/>
              <a:t>condition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GB" dirty="0"/>
              <a:t>groups of statements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GB" sz="1200" dirty="0"/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b="1" u="sng" dirty="0"/>
              <a:t>Format 1:</a:t>
            </a:r>
            <a:r>
              <a:rPr lang="en-GB" dirty="0"/>
              <a:t>	IF condition THEN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dirty="0"/>
              <a:t>				statement_1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dirty="0"/>
              <a:t>				statement_2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dirty="0"/>
              <a:t>				...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dirty="0"/>
              <a:t>			ENDIF</a:t>
            </a: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485350" y="1371600"/>
            <a:ext cx="8801100" cy="533400"/>
          </a:xfrm>
          <a:noFill/>
        </p:spPr>
        <p:txBody>
          <a:bodyPr>
            <a:normAutofit fontScale="90000"/>
          </a:bodyPr>
          <a:lstStyle/>
          <a:p>
            <a:r>
              <a:rPr lang="en-GB" dirty="0"/>
              <a:t>5.	 </a:t>
            </a:r>
            <a:r>
              <a:rPr lang="en-GB" u="sng" dirty="0">
                <a:latin typeface="Arial Narrow" pitchFamily="34" charset="0"/>
              </a:rPr>
              <a:t>Selection</a:t>
            </a:r>
            <a:r>
              <a:rPr lang="en-GB" dirty="0">
                <a:latin typeface="Arial Narrow" pitchFamily="34" charset="0"/>
              </a:rPr>
              <a:t> (IF statement)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6134100" y="4270373"/>
            <a:ext cx="3619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sz="1800" dirty="0"/>
              <a:t>If the condition evaluates to TRUE, execute these statements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66E215-D058-46B8-B4C1-8C5AADB51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37887"/>
            <a:ext cx="5181600" cy="981075"/>
          </a:xfrm>
        </p:spPr>
        <p:txBody>
          <a:bodyPr/>
          <a:lstStyle/>
          <a:p>
            <a:r>
              <a:rPr lang="en-AU" dirty="0"/>
              <a:t>Quote of the week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" y="1818962"/>
            <a:ext cx="7867650" cy="26003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AU" sz="2400" b="1" dirty="0">
                <a:solidFill>
                  <a:schemeClr val="tx1"/>
                </a:solidFill>
              </a:rPr>
              <a:t>To use: </a:t>
            </a:r>
            <a:r>
              <a:rPr lang="en-AU" sz="2400" dirty="0">
                <a:solidFill>
                  <a:schemeClr val="tx1"/>
                </a:solidFill>
              </a:rPr>
              <a:t>Apply shampoo to wet hair. Massage to lather, then rinse. Repeat.</a:t>
            </a:r>
          </a:p>
          <a:p>
            <a:br>
              <a:rPr lang="en-AU" sz="2400" dirty="0">
                <a:solidFill>
                  <a:schemeClr val="tx1"/>
                </a:solidFill>
              </a:rPr>
            </a:br>
            <a:r>
              <a:rPr lang="en-AU" sz="2400" i="1" dirty="0">
                <a:solidFill>
                  <a:schemeClr val="tx1"/>
                </a:solidFill>
              </a:rPr>
              <a:t>A typical hair-washing algorithm that fails to stop! —</a:t>
            </a:r>
          </a:p>
          <a:p>
            <a:r>
              <a:rPr lang="en-AU" sz="2400" i="1" dirty="0">
                <a:solidFill>
                  <a:schemeClr val="tx1"/>
                </a:solidFill>
              </a:rPr>
              <a:t>In our algorithms, programs and apps we must </a:t>
            </a:r>
            <a:r>
              <a:rPr lang="en-AU" sz="2400" b="1" i="1" dirty="0">
                <a:solidFill>
                  <a:schemeClr val="tx1"/>
                </a:solidFill>
              </a:rPr>
              <a:t>avoid</a:t>
            </a:r>
            <a:r>
              <a:rPr lang="en-AU" sz="2400" i="1" dirty="0">
                <a:solidFill>
                  <a:schemeClr val="tx1"/>
                </a:solidFill>
              </a:rPr>
              <a:t> an </a:t>
            </a:r>
            <a:r>
              <a:rPr lang="en-AU" sz="2400" b="1" i="1" dirty="0">
                <a:solidFill>
                  <a:schemeClr val="tx1"/>
                </a:solidFill>
              </a:rPr>
              <a:t>infinite loop!</a:t>
            </a:r>
            <a:endParaRPr lang="en-AU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2300" y="4866367"/>
            <a:ext cx="4443083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b="1" i="1" dirty="0"/>
              <a:t>Quote by: </a:t>
            </a:r>
            <a:r>
              <a:rPr lang="en-AU" dirty="0"/>
              <a:t>Gary William Flake</a:t>
            </a:r>
          </a:p>
          <a:p>
            <a:r>
              <a:rPr lang="en-AU" dirty="0"/>
              <a:t>Author of the book: </a:t>
            </a:r>
          </a:p>
          <a:p>
            <a:r>
              <a:rPr lang="en-AU" dirty="0"/>
              <a:t>Computational Beauty of Nature</a:t>
            </a:r>
          </a:p>
        </p:txBody>
      </p:sp>
      <p:pic>
        <p:nvPicPr>
          <p:cNvPr id="1026" name="Picture 2" descr="http://cdn2.hubspot.net/hub/53/file-23117129-png/blog/images/closed-loop-market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901" y="4845997"/>
            <a:ext cx="1912294" cy="1740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itpress.mit.edu/sites/default/files/978026256127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4716611"/>
            <a:ext cx="1735916" cy="1899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418" y="1600200"/>
            <a:ext cx="1771650" cy="1771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CEE858-5370-41F7-9364-73FD2C412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4000500" y="2234728"/>
            <a:ext cx="1447800" cy="4572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845806" y="2737950"/>
            <a:ext cx="2438400" cy="1327150"/>
          </a:xfrm>
          <a:prstGeom prst="rect">
            <a:avLst/>
          </a:prstGeom>
          <a:solidFill>
            <a:srgbClr val="66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2857500" y="4572000"/>
            <a:ext cx="2438400" cy="14033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434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241550"/>
            <a:ext cx="7705725" cy="4540249"/>
          </a:xfrm>
          <a:noFill/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b="1" u="sng" dirty="0"/>
              <a:t>Format 2:</a:t>
            </a:r>
            <a:r>
              <a:rPr lang="en-GB" dirty="0"/>
              <a:t>	IF condition THEN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  <a:tabLst>
                <a:tab pos="2508250" algn="l"/>
              </a:tabLst>
            </a:pPr>
            <a:r>
              <a:rPr lang="en-GB" dirty="0"/>
              <a:t>		statement_1</a:t>
            </a:r>
          </a:p>
          <a:p>
            <a:pPr marL="609600" indent="-609600">
              <a:lnSpc>
                <a:spcPct val="90000"/>
              </a:lnSpc>
              <a:buNone/>
              <a:tabLst>
                <a:tab pos="2508250" algn="l"/>
              </a:tabLst>
            </a:pPr>
            <a:r>
              <a:rPr lang="en-GB" dirty="0"/>
              <a:t>		statement_2</a:t>
            </a:r>
          </a:p>
          <a:p>
            <a:pPr marL="609600" indent="-609600">
              <a:lnSpc>
                <a:spcPct val="90000"/>
              </a:lnSpc>
              <a:buNone/>
              <a:tabLst>
                <a:tab pos="2508250" algn="l"/>
              </a:tabLst>
            </a:pPr>
            <a:r>
              <a:rPr lang="en-GB" dirty="0"/>
              <a:t>			...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dirty="0"/>
              <a:t>			ELSE</a:t>
            </a:r>
          </a:p>
          <a:p>
            <a:pPr marL="609600" indent="-609600">
              <a:lnSpc>
                <a:spcPct val="90000"/>
              </a:lnSpc>
              <a:buNone/>
              <a:tabLst>
                <a:tab pos="2508250" algn="l"/>
              </a:tabLst>
            </a:pPr>
            <a:r>
              <a:rPr lang="en-GB" dirty="0"/>
              <a:t>		</a:t>
            </a:r>
            <a:r>
              <a:rPr lang="en-GB" dirty="0" err="1"/>
              <a:t>statement_N</a:t>
            </a:r>
            <a:endParaRPr lang="en-GB" dirty="0"/>
          </a:p>
          <a:p>
            <a:pPr marL="609600" indent="-609600">
              <a:lnSpc>
                <a:spcPct val="90000"/>
              </a:lnSpc>
              <a:buNone/>
              <a:tabLst>
                <a:tab pos="2508250" algn="l"/>
              </a:tabLst>
            </a:pPr>
            <a:r>
              <a:rPr lang="en-GB" dirty="0"/>
              <a:t>		statement_N+1</a:t>
            </a:r>
          </a:p>
          <a:p>
            <a:pPr marL="609600" indent="-609600">
              <a:lnSpc>
                <a:spcPct val="90000"/>
              </a:lnSpc>
              <a:buNone/>
              <a:tabLst>
                <a:tab pos="2508250" algn="l"/>
              </a:tabLst>
            </a:pPr>
            <a:r>
              <a:rPr lang="en-GB" dirty="0"/>
              <a:t>			...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GB" dirty="0"/>
              <a:t>			ENDIF</a:t>
            </a:r>
          </a:p>
        </p:txBody>
      </p:sp>
      <p:sp>
        <p:nvSpPr>
          <p:cNvPr id="14344" name="Text Box 7"/>
          <p:cNvSpPr txBox="1">
            <a:spLocks noChangeArrowheads="1"/>
          </p:cNvSpPr>
          <p:nvPr/>
        </p:nvSpPr>
        <p:spPr bwMode="auto">
          <a:xfrm>
            <a:off x="5467539" y="4953000"/>
            <a:ext cx="36957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sz="1800" dirty="0"/>
              <a:t>If the condition evaluates to FALSE, execute these statements</a:t>
            </a:r>
          </a:p>
        </p:txBody>
      </p:sp>
      <p:sp>
        <p:nvSpPr>
          <p:cNvPr id="14345" name="Text Box 8"/>
          <p:cNvSpPr txBox="1">
            <a:spLocks noChangeArrowheads="1"/>
          </p:cNvSpPr>
          <p:nvPr/>
        </p:nvSpPr>
        <p:spPr bwMode="auto">
          <a:xfrm>
            <a:off x="5467539" y="2819400"/>
            <a:ext cx="3505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1800" dirty="0"/>
              <a:t>If the condition evaluates to TRUE, execute these statements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1254847"/>
            <a:ext cx="8801100" cy="609600"/>
          </a:xfrm>
          <a:noFill/>
        </p:spPr>
        <p:txBody>
          <a:bodyPr>
            <a:normAutofit fontScale="90000"/>
          </a:bodyPr>
          <a:lstStyle/>
          <a:p>
            <a:r>
              <a:rPr lang="en-GB" dirty="0"/>
              <a:t>5.	 </a:t>
            </a:r>
            <a:r>
              <a:rPr lang="en-GB" u="sng" dirty="0">
                <a:latin typeface="Arial Narrow" pitchFamily="34" charset="0"/>
              </a:rPr>
              <a:t>Selection</a:t>
            </a:r>
            <a:r>
              <a:rPr lang="en-GB" dirty="0">
                <a:latin typeface="Arial Narrow" pitchFamily="34" charset="0"/>
              </a:rPr>
              <a:t> (IF statement)</a:t>
            </a:r>
            <a:endParaRPr lang="en-AU" dirty="0">
              <a:latin typeface="Arial Narrow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51986A-BDAE-4B79-8451-AD5B616AC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7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07406" y="990600"/>
            <a:ext cx="8801100" cy="533400"/>
          </a:xfrm>
          <a:noFill/>
        </p:spPr>
        <p:txBody>
          <a:bodyPr>
            <a:normAutofit fontScale="90000"/>
          </a:bodyPr>
          <a:lstStyle/>
          <a:p>
            <a:r>
              <a:rPr lang="en-GB" dirty="0"/>
              <a:t>5.	 </a:t>
            </a:r>
            <a:r>
              <a:rPr lang="en-GB" u="sng" dirty="0">
                <a:latin typeface="Arial Narrow" pitchFamily="34" charset="0"/>
              </a:rPr>
              <a:t>Selection</a:t>
            </a:r>
            <a:r>
              <a:rPr lang="en-GB" dirty="0">
                <a:latin typeface="Arial Narrow" pitchFamily="34" charset="0"/>
              </a:rPr>
              <a:t> (IF statement)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1600200"/>
            <a:ext cx="8286750" cy="5181600"/>
          </a:xfrm>
          <a:noFill/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b="1" dirty="0"/>
              <a:t>Examples.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			</a:t>
            </a:r>
            <a:r>
              <a:rPr lang="en-GB" sz="2800" b="1" dirty="0"/>
              <a:t>IF</a:t>
            </a:r>
            <a:r>
              <a:rPr lang="en-GB" sz="2800" dirty="0"/>
              <a:t> </a:t>
            </a:r>
            <a:r>
              <a:rPr lang="en-GB" sz="2800" dirty="0" err="1"/>
              <a:t>traffic_light_color</a:t>
            </a:r>
            <a:r>
              <a:rPr lang="en-GB" sz="2800" dirty="0"/>
              <a:t> = </a:t>
            </a:r>
            <a:r>
              <a:rPr lang="en-GB" sz="2800" dirty="0">
                <a:solidFill>
                  <a:srgbClr val="00B050"/>
                </a:solidFill>
              </a:rPr>
              <a:t>green</a:t>
            </a:r>
            <a:r>
              <a:rPr lang="en-GB" sz="2800" dirty="0"/>
              <a:t> </a:t>
            </a:r>
            <a:r>
              <a:rPr lang="en-GB" sz="2800" b="1" dirty="0"/>
              <a:t>THEN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				drive through intersection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			</a:t>
            </a:r>
            <a:r>
              <a:rPr lang="en-GB" sz="2800" b="1" dirty="0"/>
              <a:t>ENDIF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	_______________________________________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			</a:t>
            </a:r>
            <a:r>
              <a:rPr lang="en-GB" sz="2800" b="1" dirty="0"/>
              <a:t>IF</a:t>
            </a:r>
            <a:r>
              <a:rPr lang="en-GB" sz="2800" dirty="0"/>
              <a:t> temperature &gt; 25 </a:t>
            </a:r>
            <a:r>
              <a:rPr lang="en-GB" sz="2800" b="1" dirty="0"/>
              <a:t>THEN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				pack swimming gear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				go to beach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			</a:t>
            </a:r>
            <a:r>
              <a:rPr lang="en-GB" sz="2800" b="1" dirty="0"/>
              <a:t>ELSE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				dress in jogging gear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				go for a run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GB" sz="2800" dirty="0"/>
              <a:t>			</a:t>
            </a:r>
            <a:r>
              <a:rPr lang="en-GB" sz="2800" b="1" dirty="0"/>
              <a:t>ENDIF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2926F8-1AB4-41B6-9ED5-9E79F8A298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0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4533900" y="3834332"/>
            <a:ext cx="1447800" cy="4572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4038600" y="4400551"/>
            <a:ext cx="2438400" cy="1409699"/>
          </a:xfrm>
          <a:prstGeom prst="rect">
            <a:avLst/>
          </a:prstGeom>
          <a:solidFill>
            <a:srgbClr val="66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6390" name="Rectangle 3"/>
          <p:cNvSpPr>
            <a:spLocks noGrp="1" noChangeArrowheads="1"/>
          </p:cNvSpPr>
          <p:nvPr>
            <p:ph idx="1"/>
          </p:nvPr>
        </p:nvSpPr>
        <p:spPr>
          <a:xfrm>
            <a:off x="1638300" y="1768475"/>
            <a:ext cx="8534400" cy="4953000"/>
          </a:xfrm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b="1" dirty="0"/>
              <a:t>Characteristics:</a:t>
            </a:r>
          </a:p>
          <a:p>
            <a:pPr marL="609600" indent="-609600" eaLnBrk="1" hangingPunct="1"/>
            <a:r>
              <a:rPr lang="en-GB" dirty="0"/>
              <a:t>keywords (</a:t>
            </a:r>
            <a:r>
              <a:rPr lang="en-GB" dirty="0">
                <a:solidFill>
                  <a:srgbClr val="00B050"/>
                </a:solidFill>
              </a:rPr>
              <a:t>WHILE</a:t>
            </a:r>
            <a:r>
              <a:rPr lang="en-GB" dirty="0"/>
              <a:t>, </a:t>
            </a:r>
            <a:r>
              <a:rPr lang="en-GB" dirty="0">
                <a:solidFill>
                  <a:srgbClr val="00B050"/>
                </a:solidFill>
              </a:rPr>
              <a:t>DO</a:t>
            </a:r>
            <a:r>
              <a:rPr lang="en-GB" dirty="0"/>
              <a:t> and </a:t>
            </a:r>
            <a:r>
              <a:rPr lang="en-GB" dirty="0">
                <a:solidFill>
                  <a:srgbClr val="00B050"/>
                </a:solidFill>
              </a:rPr>
              <a:t>ENDWHILE</a:t>
            </a:r>
            <a:r>
              <a:rPr lang="en-GB" dirty="0"/>
              <a:t>, or similar)</a:t>
            </a:r>
          </a:p>
          <a:p>
            <a:pPr marL="609600" indent="-609600" eaLnBrk="1" hangingPunct="1"/>
            <a:r>
              <a:rPr lang="en-GB" dirty="0"/>
              <a:t>condition</a:t>
            </a:r>
          </a:p>
          <a:p>
            <a:pPr marL="609600" indent="-609600" eaLnBrk="1" hangingPunct="1"/>
            <a:r>
              <a:rPr lang="en-GB" dirty="0"/>
              <a:t>one group of statements</a:t>
            </a:r>
          </a:p>
          <a:p>
            <a:pPr marL="609600" indent="-609600" eaLnBrk="1" hangingPunct="1">
              <a:buFontTx/>
              <a:buNone/>
            </a:pPr>
            <a:r>
              <a:rPr lang="en-GB" b="1" u="sng" dirty="0"/>
              <a:t>Format:</a:t>
            </a:r>
            <a:r>
              <a:rPr lang="en-GB" dirty="0"/>
              <a:t>	WHILE condition DO</a:t>
            </a:r>
          </a:p>
          <a:p>
            <a:pPr marL="609600" indent="-609600" eaLnBrk="1" hangingPunct="1">
              <a:buFontTx/>
              <a:buNone/>
              <a:tabLst>
                <a:tab pos="2508250" algn="l"/>
              </a:tabLst>
            </a:pPr>
            <a:r>
              <a:rPr lang="en-GB" dirty="0"/>
              <a:t>		statement_1</a:t>
            </a:r>
          </a:p>
          <a:p>
            <a:pPr marL="609600" indent="-609600" eaLnBrk="1" hangingPunct="1">
              <a:buFontTx/>
              <a:buNone/>
              <a:tabLst>
                <a:tab pos="2508250" algn="l"/>
              </a:tabLst>
            </a:pPr>
            <a:r>
              <a:rPr lang="en-GB" dirty="0"/>
              <a:t>		statement_2</a:t>
            </a:r>
          </a:p>
          <a:p>
            <a:pPr marL="609600" indent="-609600" eaLnBrk="1" hangingPunct="1">
              <a:buFontTx/>
              <a:buNone/>
              <a:tabLst>
                <a:tab pos="2508250" algn="l"/>
              </a:tabLst>
            </a:pPr>
            <a:r>
              <a:rPr lang="en-GB" dirty="0"/>
              <a:t>			...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ENDWHILE</a:t>
            </a: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1093237"/>
            <a:ext cx="8801100" cy="685800"/>
          </a:xfrm>
          <a:noFill/>
        </p:spPr>
        <p:txBody>
          <a:bodyPr/>
          <a:lstStyle/>
          <a:p>
            <a:r>
              <a:rPr lang="en-GB" dirty="0"/>
              <a:t>6.	 </a:t>
            </a:r>
            <a:r>
              <a:rPr lang="en-GB" u="sng" dirty="0">
                <a:latin typeface="Arial Narrow" pitchFamily="34" charset="0"/>
              </a:rPr>
              <a:t>Repetition</a:t>
            </a:r>
            <a:r>
              <a:rPr lang="en-GB" dirty="0">
                <a:latin typeface="Arial Narrow" pitchFamily="34" charset="0"/>
              </a:rPr>
              <a:t> (WHILE statement)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6391" name="Text Box 6"/>
          <p:cNvSpPr txBox="1">
            <a:spLocks noChangeArrowheads="1"/>
          </p:cNvSpPr>
          <p:nvPr/>
        </p:nvSpPr>
        <p:spPr bwMode="auto">
          <a:xfrm>
            <a:off x="6591300" y="3962400"/>
            <a:ext cx="36957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sz="1800"/>
              <a:t>If the condition evaluates to TRUE, execute these statements</a:t>
            </a:r>
          </a:p>
        </p:txBody>
      </p:sp>
      <p:sp>
        <p:nvSpPr>
          <p:cNvPr id="16392" name="Text Box 7"/>
          <p:cNvSpPr txBox="1">
            <a:spLocks noChangeArrowheads="1"/>
          </p:cNvSpPr>
          <p:nvPr/>
        </p:nvSpPr>
        <p:spPr bwMode="auto">
          <a:xfrm>
            <a:off x="6591300" y="5105401"/>
            <a:ext cx="3695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sz="1800"/>
              <a:t>After executing these statements, repeat the whole WHILE statement</a:t>
            </a:r>
          </a:p>
        </p:txBody>
      </p:sp>
      <p:sp>
        <p:nvSpPr>
          <p:cNvPr id="2" name="6-Point Star 1"/>
          <p:cNvSpPr/>
          <p:nvPr/>
        </p:nvSpPr>
        <p:spPr>
          <a:xfrm>
            <a:off x="266700" y="4603750"/>
            <a:ext cx="2514600" cy="2117725"/>
          </a:xfrm>
          <a:prstGeom prst="star6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Repeating instructions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A199BF-7CF0-4BAF-85D0-B29AE8136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734117"/>
            <a:ext cx="3657600" cy="838200"/>
          </a:xfrm>
          <a:noFill/>
        </p:spPr>
        <p:txBody>
          <a:bodyPr/>
          <a:lstStyle/>
          <a:p>
            <a:r>
              <a:rPr lang="en-GB" dirty="0"/>
              <a:t>6.	 Example 1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1042658" y="1800917"/>
            <a:ext cx="8610600" cy="4953000"/>
          </a:xfrm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dirty="0"/>
              <a:t>Continually display 0, i.e., display 0000000000…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WHILE true DO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	WRITE 0</a:t>
            </a:r>
            <a:r>
              <a:rPr lang="en-GB" dirty="0">
                <a:solidFill>
                  <a:srgbClr val="00B050"/>
                </a:solidFill>
              </a:rPr>
              <a:t>		// display 0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ENDWHILE</a:t>
            </a:r>
          </a:p>
        </p:txBody>
      </p:sp>
      <p:pic>
        <p:nvPicPr>
          <p:cNvPr id="6" name="Picture 2" descr="http://www7.pcmag.com/media/images/321816-computer-code.jpg?thumb=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58" y="4467917"/>
            <a:ext cx="2286000" cy="228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90500" y="4191000"/>
            <a:ext cx="2362200" cy="1219200"/>
          </a:xfrm>
          <a:prstGeom prst="wedgeRoundRectCallout">
            <a:avLst>
              <a:gd name="adj1" fmla="val 120209"/>
              <a:gd name="adj2" fmla="val -13518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When its false it will stop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0905DF-93CC-49D8-BD8D-0236EE2FF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094683"/>
            <a:ext cx="8801100" cy="838200"/>
          </a:xfrm>
          <a:noFill/>
        </p:spPr>
        <p:txBody>
          <a:bodyPr/>
          <a:lstStyle/>
          <a:p>
            <a:r>
              <a:rPr lang="en-GB" dirty="0"/>
              <a:t>6.	 Example 2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905000"/>
            <a:ext cx="8610600" cy="4038600"/>
          </a:xfrm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dirty="0"/>
              <a:t>Continually display 0, i.e., display 0000000000…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x = 0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WHILE true DO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	WRITE x</a:t>
            </a:r>
            <a:r>
              <a:rPr lang="en-GB" dirty="0">
                <a:solidFill>
                  <a:srgbClr val="00B050"/>
                </a:solidFill>
              </a:rPr>
              <a:t>	// display the value of x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ENDWHILE</a:t>
            </a:r>
          </a:p>
        </p:txBody>
      </p:sp>
      <p:pic>
        <p:nvPicPr>
          <p:cNvPr id="6" name="Picture 2" descr="http://www7.pcmag.com/media/images/321816-computer-code.jpg?thumb=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58" y="4467917"/>
            <a:ext cx="2286000" cy="228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114300" y="5001317"/>
            <a:ext cx="3810000" cy="1219200"/>
          </a:xfrm>
          <a:prstGeom prst="wedgeRoundRectCallout">
            <a:avLst>
              <a:gd name="adj1" fmla="val 33016"/>
              <a:gd name="adj2" fmla="val -23914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This time we assigned a value to a variable and used it.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077079-E8D8-4E48-9374-2CF6AF79B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914400"/>
            <a:ext cx="8801100" cy="838200"/>
          </a:xfrm>
          <a:noFill/>
        </p:spPr>
        <p:txBody>
          <a:bodyPr/>
          <a:lstStyle/>
          <a:p>
            <a:r>
              <a:rPr lang="en-GB" dirty="0"/>
              <a:t>6.	 Example 3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2095500" y="1678962"/>
            <a:ext cx="8610600" cy="4953000"/>
          </a:xfrm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dirty="0"/>
              <a:t>Display eleven zeros, i.e., 00000000000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x = 0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WHILE x &lt;= 10 DO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	WRITE 0</a:t>
            </a:r>
            <a:r>
              <a:rPr lang="en-GB" dirty="0">
                <a:solidFill>
                  <a:srgbClr val="00B050"/>
                </a:solidFill>
              </a:rPr>
              <a:t>		// display 0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	x = x + 1</a:t>
            </a:r>
            <a:r>
              <a:rPr lang="en-GB" dirty="0">
                <a:solidFill>
                  <a:srgbClr val="00B050"/>
                </a:solidFill>
              </a:rPr>
              <a:t>		// add 1 to x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ENDWHILE</a:t>
            </a:r>
          </a:p>
        </p:txBody>
      </p:sp>
      <p:pic>
        <p:nvPicPr>
          <p:cNvPr id="6" name="Picture 2" descr="http://www7.pcmag.com/media/images/321816-computer-code.jpg?thumb=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58" y="4467917"/>
            <a:ext cx="2286000" cy="228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190500" y="5500767"/>
            <a:ext cx="3810000" cy="1219200"/>
          </a:xfrm>
          <a:prstGeom prst="wedgeRoundRectCallout">
            <a:avLst>
              <a:gd name="adj1" fmla="val 48699"/>
              <a:gd name="adj2" fmla="val -23097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Keep repeating until X is less than or equal to 10.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143500" y="5753525"/>
            <a:ext cx="1981200" cy="713683"/>
          </a:xfrm>
          <a:prstGeom prst="wedgeRoundRectCallout">
            <a:avLst>
              <a:gd name="adj1" fmla="val -6595"/>
              <a:gd name="adj2" fmla="val -25000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Increment 1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89D0AB-126C-4C3B-BFE9-DD389A0EF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821603" y="1066800"/>
            <a:ext cx="8801100" cy="838200"/>
          </a:xfrm>
          <a:noFill/>
        </p:spPr>
        <p:txBody>
          <a:bodyPr/>
          <a:lstStyle/>
          <a:p>
            <a:r>
              <a:rPr lang="en-GB" dirty="0"/>
              <a:t>6.	 Example 4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2171700" y="1905000"/>
            <a:ext cx="7924800" cy="4038600"/>
          </a:xfrm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dirty="0"/>
              <a:t>Display 0, 1, 2, 3, … 10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x = 0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WHILE x &lt;= 10 DO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	WRITE x</a:t>
            </a:r>
            <a:r>
              <a:rPr lang="en-GB" dirty="0">
                <a:solidFill>
                  <a:srgbClr val="00B050"/>
                </a:solidFill>
              </a:rPr>
              <a:t>		// display x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	x = x + 1</a:t>
            </a:r>
            <a:r>
              <a:rPr lang="en-GB" dirty="0">
                <a:solidFill>
                  <a:srgbClr val="00B050"/>
                </a:solidFill>
              </a:rPr>
              <a:t>		// add 1 to x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ENDWHILE</a:t>
            </a:r>
          </a:p>
        </p:txBody>
      </p:sp>
      <p:pic>
        <p:nvPicPr>
          <p:cNvPr id="6" name="Picture 2" descr="http://www7.pcmag.com/media/images/321816-computer-code.jpg?thumb=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58" y="4467917"/>
            <a:ext cx="2286000" cy="228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114300" y="5029200"/>
            <a:ext cx="3200400" cy="1693030"/>
          </a:xfrm>
          <a:prstGeom prst="wedgeRoundRectCallout">
            <a:avLst>
              <a:gd name="adj1" fmla="val 89709"/>
              <a:gd name="adj2" fmla="val -9675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Increment our variable X by 1 each time around. Then display it.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D3E397-9A73-40D3-888C-3987CF409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1395775"/>
            <a:ext cx="8801100" cy="838200"/>
          </a:xfrm>
          <a:noFill/>
        </p:spPr>
        <p:txBody>
          <a:bodyPr/>
          <a:lstStyle/>
          <a:p>
            <a:r>
              <a:rPr lang="en-GB" dirty="0"/>
              <a:t>6.	 Example 5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1866900" y="2362200"/>
            <a:ext cx="8534400" cy="4495800"/>
          </a:xfrm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dirty="0"/>
              <a:t>Example: display 0, 1, 2, 3, … 10 and their square.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x = 0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WHILE x &lt;= 10 DO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	y = x * x</a:t>
            </a:r>
            <a:r>
              <a:rPr lang="en-GB" dirty="0">
                <a:solidFill>
                  <a:srgbClr val="00B050"/>
                </a:solidFill>
              </a:rPr>
              <a:t>	// compute square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	WRITE x y</a:t>
            </a:r>
            <a:r>
              <a:rPr lang="en-GB" dirty="0">
                <a:solidFill>
                  <a:srgbClr val="00B050"/>
                </a:solidFill>
              </a:rPr>
              <a:t>	// display x and its square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	x = x + 1</a:t>
            </a:r>
            <a:r>
              <a:rPr lang="en-GB" dirty="0">
                <a:solidFill>
                  <a:srgbClr val="00B050"/>
                </a:solidFill>
              </a:rPr>
              <a:t>	// add 1 to x</a:t>
            </a:r>
          </a:p>
          <a:p>
            <a:pPr marL="609600" indent="-609600" eaLnBrk="1" hangingPunct="1">
              <a:buFontTx/>
              <a:buNone/>
            </a:pPr>
            <a:r>
              <a:rPr lang="en-GB" dirty="0"/>
              <a:t>			ENDWHILE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14300" y="5029200"/>
            <a:ext cx="3200400" cy="1693030"/>
          </a:xfrm>
          <a:prstGeom prst="wedgeRoundRectCallout">
            <a:avLst>
              <a:gd name="adj1" fmla="val 49540"/>
              <a:gd name="adj2" fmla="val -12830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Display 0 to 10 and then  the result of 1^2, 2^2, 3^3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CB761C-373E-4C30-807D-C98DC941E2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1066800"/>
            <a:ext cx="4495800" cy="838200"/>
          </a:xfrm>
          <a:noFill/>
        </p:spPr>
        <p:txBody>
          <a:bodyPr/>
          <a:lstStyle/>
          <a:p>
            <a:r>
              <a:rPr lang="en-GB" dirty="0">
                <a:latin typeface="Arial Narrow" pitchFamily="34" charset="0"/>
              </a:rPr>
              <a:t>Structure Theorem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266700" y="1981200"/>
            <a:ext cx="8839200" cy="4525963"/>
          </a:xfrm>
          <a:noFill/>
        </p:spPr>
        <p:txBody>
          <a:bodyPr>
            <a:normAutofit lnSpcReduction="10000"/>
          </a:bodyPr>
          <a:lstStyle/>
          <a:p>
            <a:r>
              <a:rPr lang="en-AU" b="1" i="1" dirty="0"/>
              <a:t>The Structured Theorem forms the basic framework for structured programming.</a:t>
            </a:r>
            <a:endParaRPr lang="en-GB" b="1" i="1" dirty="0"/>
          </a:p>
          <a:p>
            <a:endParaRPr lang="en-GB" u="sng" dirty="0"/>
          </a:p>
          <a:p>
            <a:r>
              <a:rPr lang="en-GB" u="sng" dirty="0"/>
              <a:t>There are only </a:t>
            </a:r>
            <a:r>
              <a:rPr lang="en-GB" b="1" u="sng" dirty="0">
                <a:solidFill>
                  <a:srgbClr val="659200"/>
                </a:solidFill>
              </a:rPr>
              <a:t>three</a:t>
            </a:r>
            <a:r>
              <a:rPr lang="en-GB" u="sng" dirty="0">
                <a:solidFill>
                  <a:srgbClr val="00B050"/>
                </a:solidFill>
              </a:rPr>
              <a:t> </a:t>
            </a:r>
            <a:r>
              <a:rPr lang="en-GB" u="sng" dirty="0"/>
              <a:t>code statements which are necessary to write</a:t>
            </a:r>
            <a:r>
              <a:rPr lang="en-GB" u="sng" dirty="0">
                <a:solidFill>
                  <a:srgbClr val="00B050"/>
                </a:solidFill>
              </a:rPr>
              <a:t> </a:t>
            </a:r>
            <a:r>
              <a:rPr lang="en-GB" b="1" u="sng" dirty="0">
                <a:solidFill>
                  <a:srgbClr val="659200"/>
                </a:solidFill>
              </a:rPr>
              <a:t>any</a:t>
            </a:r>
            <a:r>
              <a:rPr lang="en-GB" i="1" u="sng" dirty="0">
                <a:solidFill>
                  <a:srgbClr val="659200"/>
                </a:solidFill>
              </a:rPr>
              <a:t> </a:t>
            </a:r>
            <a:r>
              <a:rPr lang="en-GB" u="sng" dirty="0"/>
              <a:t>program/algorithm.</a:t>
            </a:r>
          </a:p>
          <a:p>
            <a:pPr marL="609600" indent="-609600" eaLnBrk="1" hangingPunct="1">
              <a:buFontTx/>
              <a:buNone/>
            </a:pPr>
            <a:endParaRPr lang="en-GB" sz="1400" dirty="0"/>
          </a:p>
          <a:p>
            <a:pPr marL="609600" indent="-609600">
              <a:buFontTx/>
              <a:buAutoNum type="arabicPeriod"/>
            </a:pPr>
            <a:r>
              <a:rPr lang="en-GB" dirty="0"/>
              <a:t>Sequence Statements (</a:t>
            </a:r>
            <a:r>
              <a:rPr lang="en-AU" dirty="0"/>
              <a:t>Formed by a sequence of one or more statements</a:t>
            </a:r>
            <a:r>
              <a:rPr lang="en-GB" dirty="0"/>
              <a:t>)</a:t>
            </a:r>
            <a:endParaRPr lang="en-GB" sz="1600" dirty="0"/>
          </a:p>
          <a:p>
            <a:pPr marL="609600" indent="-609600" eaLnBrk="1" hangingPunct="1">
              <a:buFontTx/>
              <a:buAutoNum type="arabicPeriod" startAt="2"/>
            </a:pPr>
            <a:r>
              <a:rPr lang="en-GB" dirty="0"/>
              <a:t>Selection Statements (IF statement)</a:t>
            </a:r>
          </a:p>
          <a:p>
            <a:pPr marL="609600" indent="-609600" eaLnBrk="1" hangingPunct="1">
              <a:buFontTx/>
              <a:buAutoNum type="arabicPeriod" startAt="2"/>
            </a:pPr>
            <a:r>
              <a:rPr lang="en-GB" dirty="0"/>
              <a:t>Repetition Statements (WHILE statement)</a:t>
            </a:r>
          </a:p>
          <a:p>
            <a:pPr marL="609600" indent="-609600" eaLnBrk="1" hangingPunct="1">
              <a:buFontTx/>
              <a:buAutoNum type="arabicPeriod" startAt="2"/>
            </a:pPr>
            <a:endParaRPr lang="en-GB" dirty="0"/>
          </a:p>
        </p:txBody>
      </p:sp>
      <p:pic>
        <p:nvPicPr>
          <p:cNvPr id="6" name="Picture 2" descr="http://www7.pcmag.com/media/images/321816-computer-code.jpg?thumb=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4800600"/>
            <a:ext cx="2057400" cy="20574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C587F3-2C35-416F-832F-62E727071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3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853717"/>
            <a:ext cx="5181600" cy="838200"/>
          </a:xfrm>
          <a:noFill/>
        </p:spPr>
        <p:txBody>
          <a:bodyPr>
            <a:normAutofit fontScale="90000"/>
          </a:bodyPr>
          <a:lstStyle/>
          <a:p>
            <a:r>
              <a:rPr lang="en-GB" dirty="0">
                <a:latin typeface="Arial Narrow" pitchFamily="34" charset="0"/>
              </a:rPr>
              <a:t>To end on a</a:t>
            </a:r>
            <a:r>
              <a:rPr lang="en-US" altLang="zh-CN" dirty="0">
                <a:latin typeface="Arial Narrow" pitchFamily="34" charset="0"/>
              </a:rPr>
              <a:t>n algorithm song</a:t>
            </a:r>
            <a:r>
              <a:rPr lang="en-GB" dirty="0">
                <a:latin typeface="Arial Narrow" pitchFamily="34" charset="0"/>
              </a:rPr>
              <a:t> </a:t>
            </a:r>
            <a:r>
              <a:rPr lang="en-GB" dirty="0">
                <a:latin typeface="Arial Narrow" pitchFamily="34" charset="0"/>
                <a:sym typeface="Wingdings" panose="05000000000000000000" pitchFamily="2" charset="2"/>
              </a:rPr>
              <a:t>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43100" y="6271459"/>
            <a:ext cx="701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5" action="ppaction://hlinkfile"/>
              </a:rPr>
              <a:t>Algorithm Al (song with lyrics).</a:t>
            </a:r>
            <a:r>
              <a:rPr lang="en-AU" dirty="0" err="1">
                <a:hlinkClick r:id="rId5" action="ppaction://hlinkfile"/>
              </a:rPr>
              <a:t>mkv</a:t>
            </a: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565041-C627-4D98-BD84-42442FB19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048899"/>
            <a:ext cx="7435362" cy="395538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C26A23-76B8-45CD-A0BA-19ADA948E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82100" y="2895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6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705100" y="228600"/>
            <a:ext cx="5202189" cy="772680"/>
          </a:xfrm>
        </p:spPr>
        <p:txBody>
          <a:bodyPr/>
          <a:lstStyle/>
          <a:p>
            <a:pPr fontAlgn="t"/>
            <a:r>
              <a:rPr lang="en-AU" sz="4000" dirty="0"/>
              <a:t>What is an Algorithm 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58676" y="6027003"/>
            <a:ext cx="684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5" action="ppaction://hlinkfile"/>
              </a:rPr>
              <a:t>What's an algorithm_ - David J. </a:t>
            </a:r>
            <a:r>
              <a:rPr lang="en-AU" dirty="0" err="1">
                <a:hlinkClick r:id="rId5" action="ppaction://hlinkfile"/>
              </a:rPr>
              <a:t>Malan.mkv</a:t>
            </a:r>
            <a:endParaRPr lang="en-AU" dirty="0"/>
          </a:p>
        </p:txBody>
      </p:sp>
      <p:pic>
        <p:nvPicPr>
          <p:cNvPr id="3" name="6hfOvs8pY1k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628900" y="1905000"/>
            <a:ext cx="3657600" cy="374100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537CF4-404B-4BA6-9012-B366B7B70F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34300" y="190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2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1018" y="1112836"/>
            <a:ext cx="8229600" cy="868362"/>
          </a:xfrm>
        </p:spPr>
        <p:txBody>
          <a:bodyPr/>
          <a:lstStyle/>
          <a:p>
            <a:r>
              <a:rPr lang="en-GB" sz="4000" dirty="0">
                <a:latin typeface="Arial Narrow" pitchFamily="34" charset="0"/>
              </a:rPr>
              <a:t>What are Essentials for Programming?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42339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1981199"/>
            <a:ext cx="8391525" cy="4740275"/>
          </a:xfrm>
        </p:spPr>
        <p:txBody>
          <a:bodyPr/>
          <a:lstStyle/>
          <a:p>
            <a:r>
              <a:rPr lang="en-GB" b="1" dirty="0"/>
              <a:t>Data</a:t>
            </a:r>
            <a:r>
              <a:rPr lang="en-GB" dirty="0"/>
              <a:t> – inputs/outputs</a:t>
            </a:r>
          </a:p>
          <a:p>
            <a:r>
              <a:rPr lang="en-GB" b="1" dirty="0"/>
              <a:t>Algorithms</a:t>
            </a:r>
            <a:r>
              <a:rPr lang="en-GB" dirty="0"/>
              <a:t> – sets of instructions</a:t>
            </a:r>
          </a:p>
          <a:p>
            <a:r>
              <a:rPr lang="en-GB" b="1" dirty="0"/>
              <a:t>Modules, tasks, procedures, functions</a:t>
            </a:r>
            <a:r>
              <a:rPr lang="en-GB" dirty="0"/>
              <a:t> – to perform some operation. </a:t>
            </a:r>
          </a:p>
          <a:p>
            <a:r>
              <a:rPr lang="en-GB" b="1" dirty="0"/>
              <a:t>Order of tasks</a:t>
            </a:r>
            <a:r>
              <a:rPr lang="en-GB" dirty="0"/>
              <a:t> – e.g. which function will be done first.</a:t>
            </a:r>
          </a:p>
          <a:p>
            <a:r>
              <a:rPr lang="en-GB" b="1" dirty="0"/>
              <a:t>Associating data with tasks</a:t>
            </a:r>
            <a:r>
              <a:rPr lang="en-GB" dirty="0"/>
              <a:t> – inputs into functions.</a:t>
            </a:r>
          </a:p>
          <a:p>
            <a:r>
              <a:rPr lang="en-GB" b="1" dirty="0"/>
              <a:t>Refinement of data</a:t>
            </a:r>
            <a:r>
              <a:rPr lang="en-GB" dirty="0"/>
              <a:t> – identifying relevant attributes and tasks/sub tasks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A04145-E448-438E-A89F-0D9134698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Arial Narrow" pitchFamily="34" charset="0"/>
              </a:rPr>
              <a:t>Refinement of Data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>
          <a:xfrm>
            <a:off x="539530" y="1992846"/>
            <a:ext cx="8143875" cy="4525963"/>
          </a:xfrm>
        </p:spPr>
        <p:txBody>
          <a:bodyPr/>
          <a:lstStyle/>
          <a:p>
            <a:r>
              <a:rPr lang="en-GB" dirty="0"/>
              <a:t>Identifying relevant attributes</a:t>
            </a:r>
          </a:p>
          <a:p>
            <a:r>
              <a:rPr lang="en-GB" dirty="0"/>
              <a:t>What would a </a:t>
            </a:r>
            <a:r>
              <a:rPr lang="en-GB" b="1" u="sng" dirty="0"/>
              <a:t>student record</a:t>
            </a:r>
            <a:r>
              <a:rPr lang="en-GB" dirty="0"/>
              <a:t> consists of?</a:t>
            </a:r>
          </a:p>
          <a:p>
            <a:pPr>
              <a:buNone/>
            </a:pPr>
            <a:r>
              <a:rPr lang="en-GB" sz="2800" b="1" dirty="0"/>
              <a:t>		identification number</a:t>
            </a:r>
          </a:p>
          <a:p>
            <a:pPr>
              <a:buNone/>
            </a:pPr>
            <a:r>
              <a:rPr lang="en-GB" sz="2800" b="1" dirty="0"/>
              <a:t>		name</a:t>
            </a:r>
          </a:p>
          <a:p>
            <a:pPr>
              <a:buNone/>
            </a:pPr>
            <a:r>
              <a:rPr lang="en-GB" sz="2800" b="1" dirty="0"/>
              <a:t>		address</a:t>
            </a:r>
          </a:p>
          <a:p>
            <a:pPr>
              <a:buNone/>
            </a:pPr>
            <a:r>
              <a:rPr lang="en-GB" sz="2800" b="1" dirty="0"/>
              <a:t>		course</a:t>
            </a:r>
          </a:p>
          <a:p>
            <a:pPr>
              <a:buNone/>
            </a:pPr>
            <a:r>
              <a:rPr lang="en-GB" sz="2800" b="1" dirty="0"/>
              <a:t>		and others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781736" y="3467894"/>
            <a:ext cx="2057400" cy="17510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What are the chunks of data involved?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158AED-4BB0-4070-AB7A-22E6BA594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6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14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33425" y="1041357"/>
            <a:ext cx="8229600" cy="1143000"/>
          </a:xfrm>
        </p:spPr>
        <p:txBody>
          <a:bodyPr/>
          <a:lstStyle/>
          <a:p>
            <a:r>
              <a:rPr lang="en-GB" sz="4000" dirty="0">
                <a:latin typeface="Arial Narrow" pitchFamily="34" charset="0"/>
              </a:rPr>
              <a:t>Refinement: Attribute Data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2004219"/>
            <a:ext cx="8543925" cy="4525963"/>
          </a:xfrm>
        </p:spPr>
        <p:txBody>
          <a:bodyPr/>
          <a:lstStyle/>
          <a:p>
            <a:r>
              <a:rPr lang="en-GB" dirty="0"/>
              <a:t>What would each of these parts consist of?</a:t>
            </a:r>
          </a:p>
          <a:p>
            <a:pPr>
              <a:buNone/>
            </a:pPr>
            <a:r>
              <a:rPr lang="en-GB" sz="2800" b="1" dirty="0"/>
              <a:t>		identification number</a:t>
            </a:r>
          </a:p>
          <a:p>
            <a:pPr>
              <a:buNone/>
            </a:pPr>
            <a:r>
              <a:rPr lang="en-GB" sz="2800" b="1" dirty="0"/>
              <a:t>		name</a:t>
            </a:r>
          </a:p>
          <a:p>
            <a:pPr>
              <a:buNone/>
            </a:pPr>
            <a:r>
              <a:rPr lang="en-GB" sz="2800" b="1" dirty="0"/>
              <a:t>		address</a:t>
            </a:r>
          </a:p>
          <a:p>
            <a:pPr>
              <a:buNone/>
            </a:pPr>
            <a:r>
              <a:rPr lang="en-GB" sz="2800" b="1" dirty="0"/>
              <a:t>		course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67300" y="2514600"/>
            <a:ext cx="45053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800" b="1" kern="0" dirty="0">
                <a:solidFill>
                  <a:srgbClr val="0070C0"/>
                </a:solidFill>
              </a:rPr>
              <a:t>Year, unique number</a:t>
            </a:r>
          </a:p>
          <a:p>
            <a:r>
              <a:rPr lang="en-GB" sz="2800" b="1" kern="0" dirty="0">
                <a:solidFill>
                  <a:srgbClr val="0070C0"/>
                </a:solidFill>
              </a:rPr>
              <a:t>Given name, family name</a:t>
            </a:r>
          </a:p>
          <a:p>
            <a:r>
              <a:rPr lang="en-GB" sz="2800" b="1" kern="0" dirty="0">
                <a:solidFill>
                  <a:srgbClr val="0070C0"/>
                </a:solidFill>
              </a:rPr>
              <a:t>Street, suburb, postcode, …</a:t>
            </a:r>
          </a:p>
          <a:p>
            <a:r>
              <a:rPr lang="en-GB" sz="2800" b="1" kern="0" dirty="0">
                <a:solidFill>
                  <a:srgbClr val="0070C0"/>
                </a:solidFill>
              </a:rPr>
              <a:t>Code, title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19100" y="4953000"/>
            <a:ext cx="3886200" cy="104717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Can we split these into parts?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2E4412-55A3-4F29-860A-783AB7BEFD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87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6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85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524000"/>
            <a:ext cx="8933243" cy="763525"/>
          </a:xfrm>
        </p:spPr>
        <p:txBody>
          <a:bodyPr/>
          <a:lstStyle/>
          <a:p>
            <a:r>
              <a:rPr lang="en-GB" sz="4000" dirty="0">
                <a:latin typeface="Arial Narrow" pitchFamily="34" charset="0"/>
              </a:rPr>
              <a:t>Refinement of Data</a:t>
            </a:r>
            <a:endParaRPr lang="en-AU" sz="4000" dirty="0">
              <a:latin typeface="Arial Narrow" pitchFamily="34" charset="0"/>
            </a:endParaRP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2438400"/>
            <a:ext cx="6867525" cy="3657601"/>
          </a:xfrm>
        </p:spPr>
        <p:txBody>
          <a:bodyPr/>
          <a:lstStyle/>
          <a:p>
            <a:pPr>
              <a:buNone/>
            </a:pPr>
            <a:r>
              <a:rPr lang="en-GB" b="1" u="sng" dirty="0">
                <a:solidFill>
                  <a:srgbClr val="FF0000"/>
                </a:solidFill>
              </a:rPr>
              <a:t>Have a think!</a:t>
            </a:r>
          </a:p>
          <a:p>
            <a:pPr>
              <a:buNone/>
            </a:pPr>
            <a:r>
              <a:rPr lang="en-GB" dirty="0"/>
              <a:t>How could we break down the following examples of data refinement: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70C0"/>
                </a:solidFill>
              </a:rPr>
              <a:t>A supermarket receipt consists of ...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70C0"/>
                </a:solidFill>
              </a:rPr>
              <a:t>A bank account consists of ...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70C0"/>
                </a:solidFill>
              </a:rPr>
              <a:t>The ‘Critical Thinking’ text consists of 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2133600"/>
            <a:ext cx="32004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2A7F15-BD23-4CD8-BF9A-56DA5ADDF4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85762" y="1219200"/>
            <a:ext cx="609600" cy="6096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67F4F5-BB67-4059-BAED-6F42F02E782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487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4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DAC7570-24DF-4938-B4F8-0FAE1B9B389E}" vid="{F4B5AF5B-B6B9-480E-80BB-893A39F8C14F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23815</TotalTime>
  <Words>1638</Words>
  <Application>Microsoft Office PowerPoint</Application>
  <PresentationFormat>35mm Slides</PresentationFormat>
  <Paragraphs>462</Paragraphs>
  <Slides>49</Slides>
  <Notes>42</Notes>
  <HiddenSlides>0</HiddenSlides>
  <MMClips>54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OpenSans</vt:lpstr>
      <vt:lpstr>Arial</vt:lpstr>
      <vt:lpstr>Arial Narrow</vt:lpstr>
      <vt:lpstr>Calibri</vt:lpstr>
      <vt:lpstr>Times</vt:lpstr>
      <vt:lpstr>Wingdings</vt:lpstr>
      <vt:lpstr>Custom Design</vt:lpstr>
      <vt:lpstr>Theme1</vt:lpstr>
      <vt:lpstr> SIT105 - Critical Thinking and Problem Solving for IT Class 06</vt:lpstr>
      <vt:lpstr>PowerPoint Presentation</vt:lpstr>
      <vt:lpstr>Part 1 Content</vt:lpstr>
      <vt:lpstr>Quote of the week</vt:lpstr>
      <vt:lpstr>What is an Algorithm ?</vt:lpstr>
      <vt:lpstr>What are Essentials for Programming?</vt:lpstr>
      <vt:lpstr>Refinement of Data</vt:lpstr>
      <vt:lpstr>Refinement: Attribute Data</vt:lpstr>
      <vt:lpstr>Refinement of Data</vt:lpstr>
      <vt:lpstr>Refinement of Algorithms</vt:lpstr>
      <vt:lpstr>Refinement of Algorithms</vt:lpstr>
      <vt:lpstr>Steps in Program Development</vt:lpstr>
      <vt:lpstr>Step 1. Define the Problem</vt:lpstr>
      <vt:lpstr>Step 1. Define the Problem</vt:lpstr>
      <vt:lpstr>Step 2. Outline the Solution</vt:lpstr>
      <vt:lpstr>Diagrams</vt:lpstr>
      <vt:lpstr>Diagrams</vt:lpstr>
      <vt:lpstr>Step 3. Develop an Algorithm</vt:lpstr>
      <vt:lpstr>Step 4. Check that the Algorithm is Correct</vt:lpstr>
      <vt:lpstr>Step 5. Convert the Algorithm to Code</vt:lpstr>
      <vt:lpstr>Step 6. Run the Program</vt:lpstr>
      <vt:lpstr>Step 7. Documentation</vt:lpstr>
      <vt:lpstr>Program Documentation</vt:lpstr>
      <vt:lpstr>User Documentation</vt:lpstr>
      <vt:lpstr>Systems/Admin Documentation</vt:lpstr>
      <vt:lpstr>Part 2</vt:lpstr>
      <vt:lpstr>Part 2 Content</vt:lpstr>
      <vt:lpstr>Top-down Development</vt:lpstr>
      <vt:lpstr>Top-down Development</vt:lpstr>
      <vt:lpstr>Top-down Development</vt:lpstr>
      <vt:lpstr>Modular Development</vt:lpstr>
      <vt:lpstr>Algorithms</vt:lpstr>
      <vt:lpstr>Pseudocode</vt:lpstr>
      <vt:lpstr>Writing Pseudocode</vt:lpstr>
      <vt:lpstr>1. Receiving Data</vt:lpstr>
      <vt:lpstr>2.  Data Output</vt:lpstr>
      <vt:lpstr>3.  Evaluation of Expressions</vt:lpstr>
      <vt:lpstr>4.  Assigning a Value to a Variable</vt:lpstr>
      <vt:lpstr>5.  Selection (IF statement)</vt:lpstr>
      <vt:lpstr>5.  Selection (IF statement)</vt:lpstr>
      <vt:lpstr>5.  Selection (IF statement)</vt:lpstr>
      <vt:lpstr>6.  Repetition (WHILE statement)</vt:lpstr>
      <vt:lpstr>6.  Example 1</vt:lpstr>
      <vt:lpstr>6.  Example 2</vt:lpstr>
      <vt:lpstr>6.  Example 3</vt:lpstr>
      <vt:lpstr>6.  Example 4</vt:lpstr>
      <vt:lpstr>6.  Example 5</vt:lpstr>
      <vt:lpstr>Structure Theorem</vt:lpstr>
      <vt:lpstr>To end on an algorithm song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Deakin University</dc:creator>
  <cp:lastModifiedBy>Frank J</cp:lastModifiedBy>
  <cp:revision>265</cp:revision>
  <dcterms:created xsi:type="dcterms:W3CDTF">2003-03-18T04:51:25Z</dcterms:created>
  <dcterms:modified xsi:type="dcterms:W3CDTF">2020-05-11T16:34:27Z</dcterms:modified>
</cp:coreProperties>
</file>